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72" r:id="rId2"/>
    <p:sldId id="275" r:id="rId3"/>
    <p:sldId id="276" r:id="rId4"/>
    <p:sldId id="349" r:id="rId5"/>
    <p:sldId id="277" r:id="rId6"/>
    <p:sldId id="297" r:id="rId7"/>
    <p:sldId id="338" r:id="rId8"/>
    <p:sldId id="340" r:id="rId9"/>
    <p:sldId id="333" r:id="rId10"/>
    <p:sldId id="299" r:id="rId11"/>
    <p:sldId id="280" r:id="rId12"/>
    <p:sldId id="344" r:id="rId13"/>
    <p:sldId id="300" r:id="rId14"/>
    <p:sldId id="326" r:id="rId15"/>
    <p:sldId id="342" r:id="rId16"/>
    <p:sldId id="334" r:id="rId17"/>
    <p:sldId id="335" r:id="rId18"/>
    <p:sldId id="345" r:id="rId19"/>
    <p:sldId id="284" r:id="rId20"/>
    <p:sldId id="348" r:id="rId21"/>
    <p:sldId id="332" r:id="rId22"/>
    <p:sldId id="270" r:id="rId23"/>
    <p:sldId id="347"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p:cViewPr varScale="1">
        <p:scale>
          <a:sx n="60" d="100"/>
          <a:sy n="60" d="100"/>
        </p:scale>
        <p:origin x="1109"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file:///C:\Users\User\Desktop\NERINGOS%20SAVIVALDYBEI\planai%202022\ataskaitos%202022\Ugdymo%20istaigos%20sveikatos%20rodikli&#371;%20suvestin&#279;(8)%20juodkrantes.xlsx" TargetMode="External"/><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oleObject" Target="file:///C:\Users\User\Desktop\NERINGOS%20SAVIVALDYBEI\planai%202022\ataskaitos%202022\gimnazijos%20sveiktos%20bukle.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533039272868669E-2"/>
          <c:y val="4.1999238615074846E-2"/>
          <c:w val="0.57991396908719739"/>
          <c:h val="0.85381762952989226"/>
        </c:manualLayout>
      </c:layout>
      <c:bar3DChart>
        <c:barDir val="col"/>
        <c:grouping val="stacked"/>
        <c:varyColors val="0"/>
        <c:ser>
          <c:idx val="0"/>
          <c:order val="0"/>
          <c:tx>
            <c:strRef>
              <c:f>Lapas1!$B$1</c:f>
              <c:strCache>
                <c:ptCount val="1"/>
                <c:pt idx="0">
                  <c:v>Pasitikrinusių sveikatą dalis</c:v>
                </c:pt>
              </c:strCache>
            </c:strRef>
          </c:tx>
          <c:invertIfNegative val="0"/>
          <c:dLbls>
            <c:dLbl>
              <c:idx val="0"/>
              <c:layout>
                <c:manualLayout>
                  <c:x val="4.6296296296296294E-3"/>
                  <c:y val="-2.806032660894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5F-43B4-855A-0F2C34236697}"/>
                </c:ext>
              </c:extLst>
            </c:dLbl>
            <c:dLbl>
              <c:idx val="1"/>
              <c:layout>
                <c:manualLayout>
                  <c:x val="7.71604938271604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5F-43B4-855A-0F2C34236697}"/>
                </c:ext>
              </c:extLst>
            </c:dLbl>
            <c:dLbl>
              <c:idx val="2"/>
              <c:layout>
                <c:manualLayout>
                  <c:x val="1.8518518518518517E-2"/>
                  <c:y val="-2.806032660894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5F-43B4-855A-0F2C34236697}"/>
                </c:ext>
              </c:extLst>
            </c:dLbl>
            <c:spPr>
              <a:noFill/>
              <a:ln>
                <a:noFill/>
              </a:ln>
              <a:effectLst/>
            </c:spPr>
            <c:txPr>
              <a:bodyPr/>
              <a:lstStyle/>
              <a:p>
                <a:pPr>
                  <a:defRPr>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Lapas1!$A$2:$A$4</c:f>
              <c:strCache>
                <c:ptCount val="3"/>
                <c:pt idx="0">
                  <c:v>2020/2021</c:v>
                </c:pt>
                <c:pt idx="1">
                  <c:v>2021/2022</c:v>
                </c:pt>
                <c:pt idx="2">
                  <c:v>2022/2023</c:v>
                </c:pt>
              </c:strCache>
            </c:strRef>
          </c:cat>
          <c:val>
            <c:numRef>
              <c:f>Lapas1!$B$2:$B$4</c:f>
              <c:numCache>
                <c:formatCode>General</c:formatCode>
                <c:ptCount val="3"/>
                <c:pt idx="0">
                  <c:v>86</c:v>
                </c:pt>
                <c:pt idx="1">
                  <c:v>95</c:v>
                </c:pt>
                <c:pt idx="2">
                  <c:v>82</c:v>
                </c:pt>
              </c:numCache>
            </c:numRef>
          </c:val>
          <c:extLst>
            <c:ext xmlns:c16="http://schemas.microsoft.com/office/drawing/2014/chart" uri="{C3380CC4-5D6E-409C-BE32-E72D297353CC}">
              <c16:uniqueId val="{00000003-405F-43B4-855A-0F2C34236697}"/>
            </c:ext>
          </c:extLst>
        </c:ser>
        <c:ser>
          <c:idx val="1"/>
          <c:order val="1"/>
          <c:tx>
            <c:strRef>
              <c:f>Lapas1!$C$1</c:f>
              <c:strCache>
                <c:ptCount val="1"/>
                <c:pt idx="0">
                  <c:v>Nepasitikrinusių sveikatą dalis</c:v>
                </c:pt>
              </c:strCache>
            </c:strRef>
          </c:tx>
          <c:invertIfNegative val="0"/>
          <c:dLbls>
            <c:dLbl>
              <c:idx val="1"/>
              <c:layout>
                <c:manualLayout>
                  <c:x val="9.2592592592592587E-3"/>
                  <c:y val="-2.806032660894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5F-43B4-855A-0F2C34236697}"/>
                </c:ext>
              </c:extLst>
            </c:dLbl>
            <c:dLbl>
              <c:idx val="2"/>
              <c:layout>
                <c:manualLayout>
                  <c:x val="7.716049382716049E-3"/>
                  <c:y val="-1.4030163304472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5F-43B4-855A-0F2C34236697}"/>
                </c:ext>
              </c:extLst>
            </c:dLbl>
            <c:spPr>
              <a:noFill/>
              <a:ln>
                <a:noFill/>
              </a:ln>
              <a:effectLst/>
            </c:spPr>
            <c:txPr>
              <a:bodyPr/>
              <a:lstStyle/>
              <a:p>
                <a:pPr>
                  <a:defRPr>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Lapas1!$A$2:$A$4</c:f>
              <c:strCache>
                <c:ptCount val="3"/>
                <c:pt idx="0">
                  <c:v>2020/2021</c:v>
                </c:pt>
                <c:pt idx="1">
                  <c:v>2021/2022</c:v>
                </c:pt>
                <c:pt idx="2">
                  <c:v>2022/2023</c:v>
                </c:pt>
              </c:strCache>
            </c:strRef>
          </c:cat>
          <c:val>
            <c:numRef>
              <c:f>Lapas1!$C$2:$C$4</c:f>
              <c:numCache>
                <c:formatCode>General</c:formatCode>
                <c:ptCount val="3"/>
                <c:pt idx="0">
                  <c:v>14</c:v>
                </c:pt>
                <c:pt idx="1">
                  <c:v>5</c:v>
                </c:pt>
                <c:pt idx="2">
                  <c:v>18</c:v>
                </c:pt>
              </c:numCache>
            </c:numRef>
          </c:val>
          <c:extLst>
            <c:ext xmlns:c16="http://schemas.microsoft.com/office/drawing/2014/chart" uri="{C3380CC4-5D6E-409C-BE32-E72D297353CC}">
              <c16:uniqueId val="{00000006-405F-43B4-855A-0F2C34236697}"/>
            </c:ext>
          </c:extLst>
        </c:ser>
        <c:dLbls>
          <c:showLegendKey val="0"/>
          <c:showVal val="0"/>
          <c:showCatName val="0"/>
          <c:showSerName val="0"/>
          <c:showPercent val="0"/>
          <c:showBubbleSize val="0"/>
        </c:dLbls>
        <c:gapWidth val="150"/>
        <c:shape val="cylinder"/>
        <c:axId val="134096000"/>
        <c:axId val="134097536"/>
        <c:axId val="0"/>
      </c:bar3DChart>
      <c:catAx>
        <c:axId val="134096000"/>
        <c:scaling>
          <c:orientation val="minMax"/>
        </c:scaling>
        <c:delete val="0"/>
        <c:axPos val="b"/>
        <c:numFmt formatCode="General" sourceLinked="0"/>
        <c:majorTickMark val="out"/>
        <c:minorTickMark val="none"/>
        <c:tickLblPos val="nextTo"/>
        <c:txPr>
          <a:bodyPr/>
          <a:lstStyle/>
          <a:p>
            <a:pPr>
              <a:defRPr>
                <a:latin typeface="Times New Roman" pitchFamily="18" charset="0"/>
                <a:cs typeface="Times New Roman" pitchFamily="18" charset="0"/>
              </a:defRPr>
            </a:pPr>
            <a:endParaRPr lang="en-US"/>
          </a:p>
        </c:txPr>
        <c:crossAx val="134097536"/>
        <c:crosses val="autoZero"/>
        <c:auto val="1"/>
        <c:lblAlgn val="ctr"/>
        <c:lblOffset val="100"/>
        <c:noMultiLvlLbl val="0"/>
      </c:catAx>
      <c:valAx>
        <c:axId val="134097536"/>
        <c:scaling>
          <c:orientation val="minMax"/>
          <c:min val="0"/>
        </c:scaling>
        <c:delete val="0"/>
        <c:axPos val="l"/>
        <c:majorGridlines>
          <c:spPr>
            <a:ln>
              <a:noFill/>
            </a:ln>
          </c:spPr>
        </c:majorGridlines>
        <c:numFmt formatCode="General" sourceLinked="1"/>
        <c:majorTickMark val="out"/>
        <c:minorTickMark val="none"/>
        <c:tickLblPos val="nextTo"/>
        <c:txPr>
          <a:bodyPr/>
          <a:lstStyle/>
          <a:p>
            <a:pPr>
              <a:defRPr>
                <a:latin typeface="Times New Roman" pitchFamily="18" charset="0"/>
                <a:cs typeface="Times New Roman" pitchFamily="18" charset="0"/>
              </a:defRPr>
            </a:pPr>
            <a:endParaRPr lang="en-US"/>
          </a:p>
        </c:txPr>
        <c:crossAx val="134096000"/>
        <c:crosses val="autoZero"/>
        <c:crossBetween val="between"/>
      </c:valAx>
    </c:plotArea>
    <c:legend>
      <c:legendPos val="r"/>
      <c:layout>
        <c:manualLayout>
          <c:xMode val="edge"/>
          <c:yMode val="edge"/>
          <c:x val="0.67221967045785946"/>
          <c:y val="0.38082436820628007"/>
          <c:w val="0.31852107028288129"/>
          <c:h val="0.25518723860535314"/>
        </c:manualLayout>
      </c:layout>
      <c:overlay val="0"/>
      <c:txPr>
        <a:bodyPr/>
        <a:lstStyle/>
        <a:p>
          <a:pPr>
            <a:defRPr>
              <a:latin typeface="Times New Roman" pitchFamily="18" charset="0"/>
              <a:cs typeface="Times New Roman"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err="1">
                <a:effectLst/>
                <a:latin typeface="Times New Roman" panose="02020603050405020304" pitchFamily="18" charset="0"/>
                <a:cs typeface="Times New Roman" panose="02020603050405020304" pitchFamily="18" charset="0"/>
              </a:rPr>
              <a:t>Ugdytini</a:t>
            </a:r>
            <a:r>
              <a:rPr lang="lt-LT" sz="1400" b="1" i="0" baseline="0" dirty="0">
                <a:effectLst/>
                <a:latin typeface="Times New Roman" panose="02020603050405020304" pitchFamily="18" charset="0"/>
                <a:cs typeface="Times New Roman" panose="02020603050405020304" pitchFamily="18" charset="0"/>
              </a:rPr>
              <a:t>ų dalis (proc.)</a:t>
            </a:r>
            <a:r>
              <a:rPr lang="en-US" sz="1400" b="1" i="0" baseline="0" dirty="0">
                <a:effectLst/>
                <a:latin typeface="Times New Roman" panose="02020603050405020304" pitchFamily="18" charset="0"/>
                <a:cs typeface="Times New Roman" panose="02020603050405020304" pitchFamily="18" charset="0"/>
              </a:rPr>
              <a:t> ir</a:t>
            </a:r>
            <a:r>
              <a:rPr lang="lt-LT" sz="1400" b="1" i="0" baseline="0" dirty="0">
                <a:effectLst/>
                <a:latin typeface="Times New Roman" panose="02020603050405020304" pitchFamily="18" charset="0"/>
                <a:cs typeface="Times New Roman" panose="02020603050405020304" pitchFamily="18" charset="0"/>
              </a:rPr>
              <a:t> kpi</a:t>
            </a:r>
            <a:r>
              <a:rPr lang="en-US" sz="1400" b="1" i="0" baseline="0" dirty="0">
                <a:effectLst/>
                <a:latin typeface="Times New Roman" panose="02020603050405020304" pitchFamily="18" charset="0"/>
                <a:cs typeface="Times New Roman" panose="02020603050405020304" pitchFamily="18" charset="0"/>
              </a:rPr>
              <a:t>+KPI </a:t>
            </a:r>
            <a:r>
              <a:rPr lang="lt-LT" sz="1400" b="1" i="0" baseline="0" dirty="0">
                <a:effectLst/>
                <a:latin typeface="Times New Roman" panose="02020603050405020304" pitchFamily="18" charset="0"/>
                <a:cs typeface="Times New Roman" panose="02020603050405020304" pitchFamily="18" charset="0"/>
              </a:rPr>
              <a:t>indekso </a:t>
            </a:r>
            <a:r>
              <a:rPr lang="en-US" sz="1400" b="1" i="0" baseline="0" dirty="0" err="1">
                <a:effectLst/>
                <a:latin typeface="Times New Roman" panose="02020603050405020304" pitchFamily="18" charset="0"/>
                <a:cs typeface="Times New Roman" panose="02020603050405020304" pitchFamily="18" charset="0"/>
              </a:rPr>
              <a:t>reik</a:t>
            </a:r>
            <a:r>
              <a:rPr lang="lt-LT" sz="1400" b="1" i="0" baseline="0" dirty="0">
                <a:effectLst/>
                <a:latin typeface="Times New Roman" panose="02020603050405020304" pitchFamily="18" charset="0"/>
                <a:cs typeface="Times New Roman" panose="02020603050405020304" pitchFamily="18" charset="0"/>
              </a:rPr>
              <a:t>šmės pasiskirstymas</a:t>
            </a:r>
            <a:r>
              <a:rPr lang="en-US" sz="1400" b="1" i="0" baseline="0" dirty="0">
                <a:effectLst/>
                <a:latin typeface="Times New Roman" panose="02020603050405020304" pitchFamily="18" charset="0"/>
                <a:cs typeface="Times New Roman" panose="02020603050405020304" pitchFamily="18" charset="0"/>
              </a:rPr>
              <a:t> 2021-2023 </a:t>
            </a:r>
            <a:r>
              <a:rPr lang="en-US" sz="1400" b="1" i="0" baseline="0" dirty="0" err="1">
                <a:effectLst/>
                <a:latin typeface="Times New Roman" panose="02020603050405020304" pitchFamily="18" charset="0"/>
                <a:cs typeface="Times New Roman" panose="02020603050405020304" pitchFamily="18" charset="0"/>
              </a:rPr>
              <a:t>m.m.</a:t>
            </a:r>
            <a:r>
              <a:rPr lang="lt-LT" sz="1400" b="1" i="0" baseline="0" dirty="0">
                <a:effectLst/>
                <a:latin typeface="Times New Roman" panose="02020603050405020304" pitchFamily="18" charset="0"/>
                <a:cs typeface="Times New Roman" panose="02020603050405020304" pitchFamily="18" charset="0"/>
              </a:rPr>
              <a:t> </a:t>
            </a:r>
            <a:r>
              <a:rPr lang="en-US" sz="1400" b="1" i="0" baseline="0" dirty="0">
                <a:effectLst/>
                <a:latin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cs typeface="Times New Roman" panose="02020603050405020304" pitchFamily="18" charset="0"/>
            </a:endParaRPr>
          </a:p>
        </c:rich>
      </c:tx>
      <c:layout>
        <c:manualLayout>
          <c:xMode val="edge"/>
          <c:yMode val="edge"/>
          <c:x val="0.10186923388204562"/>
          <c:y val="1.43002128892585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Sheet1!$C$9</c:f>
              <c:strCache>
                <c:ptCount val="1"/>
                <c:pt idx="0">
                  <c:v>2021/2022 m.m. </c:v>
                </c:pt>
              </c:strCache>
            </c:strRef>
          </c:tx>
          <c:spPr>
            <a:solidFill>
              <a:schemeClr val="accent1"/>
            </a:solidFill>
            <a:ln>
              <a:noFill/>
            </a:ln>
            <a:effectLst/>
            <a:sp3d/>
          </c:spPr>
          <c:invertIfNegative val="0"/>
          <c:cat>
            <c:strRef>
              <c:f>Sheet1!$B$10:$B$14</c:f>
              <c:strCache>
                <c:ptCount val="5"/>
                <c:pt idx="0">
                  <c:v>Labai žemas</c:v>
                </c:pt>
                <c:pt idx="1">
                  <c:v>Žemas</c:v>
                </c:pt>
                <c:pt idx="2">
                  <c:v>Vidurinis</c:v>
                </c:pt>
                <c:pt idx="3">
                  <c:v>Aukštas</c:v>
                </c:pt>
                <c:pt idx="4">
                  <c:v>Labai aukštas</c:v>
                </c:pt>
              </c:strCache>
            </c:strRef>
          </c:cat>
          <c:val>
            <c:numRef>
              <c:f>Sheet1!$C$10:$C$14</c:f>
              <c:numCache>
                <c:formatCode>General</c:formatCode>
                <c:ptCount val="5"/>
                <c:pt idx="0">
                  <c:v>30</c:v>
                </c:pt>
                <c:pt idx="1">
                  <c:v>20</c:v>
                </c:pt>
                <c:pt idx="2">
                  <c:v>30</c:v>
                </c:pt>
                <c:pt idx="3">
                  <c:v>0</c:v>
                </c:pt>
                <c:pt idx="4">
                  <c:v>20</c:v>
                </c:pt>
              </c:numCache>
            </c:numRef>
          </c:val>
          <c:extLst>
            <c:ext xmlns:c16="http://schemas.microsoft.com/office/drawing/2014/chart" uri="{C3380CC4-5D6E-409C-BE32-E72D297353CC}">
              <c16:uniqueId val="{00000000-6836-468C-AE00-12E4A30B9131}"/>
            </c:ext>
          </c:extLst>
        </c:ser>
        <c:ser>
          <c:idx val="1"/>
          <c:order val="1"/>
          <c:tx>
            <c:strRef>
              <c:f>Sheet1!$D$9</c:f>
              <c:strCache>
                <c:ptCount val="1"/>
                <c:pt idx="0">
                  <c:v>2022/2023 m.m.</c:v>
                </c:pt>
              </c:strCache>
            </c:strRef>
          </c:tx>
          <c:spPr>
            <a:solidFill>
              <a:schemeClr val="accent2"/>
            </a:solidFill>
            <a:ln>
              <a:noFill/>
            </a:ln>
            <a:effectLst/>
            <a:sp3d/>
          </c:spPr>
          <c:invertIfNegative val="0"/>
          <c:cat>
            <c:strRef>
              <c:f>Sheet1!$B$10:$B$14</c:f>
              <c:strCache>
                <c:ptCount val="5"/>
                <c:pt idx="0">
                  <c:v>Labai žemas</c:v>
                </c:pt>
                <c:pt idx="1">
                  <c:v>Žemas</c:v>
                </c:pt>
                <c:pt idx="2">
                  <c:v>Vidurinis</c:v>
                </c:pt>
                <c:pt idx="3">
                  <c:v>Aukštas</c:v>
                </c:pt>
                <c:pt idx="4">
                  <c:v>Labai aukštas</c:v>
                </c:pt>
              </c:strCache>
            </c:strRef>
          </c:cat>
          <c:val>
            <c:numRef>
              <c:f>Sheet1!$D$10:$D$14</c:f>
              <c:numCache>
                <c:formatCode>General</c:formatCode>
                <c:ptCount val="5"/>
                <c:pt idx="0">
                  <c:v>25</c:v>
                </c:pt>
                <c:pt idx="1">
                  <c:v>12.5</c:v>
                </c:pt>
                <c:pt idx="2">
                  <c:v>12.5</c:v>
                </c:pt>
                <c:pt idx="3">
                  <c:v>12.5</c:v>
                </c:pt>
                <c:pt idx="4">
                  <c:v>37.5</c:v>
                </c:pt>
              </c:numCache>
            </c:numRef>
          </c:val>
          <c:extLst>
            <c:ext xmlns:c16="http://schemas.microsoft.com/office/drawing/2014/chart" uri="{C3380CC4-5D6E-409C-BE32-E72D297353CC}">
              <c16:uniqueId val="{00000001-6836-468C-AE00-12E4A30B9131}"/>
            </c:ext>
          </c:extLst>
        </c:ser>
        <c:dLbls>
          <c:showLegendKey val="0"/>
          <c:showVal val="0"/>
          <c:showCatName val="0"/>
          <c:showSerName val="0"/>
          <c:showPercent val="0"/>
          <c:showBubbleSize val="0"/>
        </c:dLbls>
        <c:gapWidth val="150"/>
        <c:shape val="box"/>
        <c:axId val="493394544"/>
        <c:axId val="493393296"/>
        <c:axId val="0"/>
      </c:bar3DChart>
      <c:catAx>
        <c:axId val="4933945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3393296"/>
        <c:crosses val="autoZero"/>
        <c:auto val="1"/>
        <c:lblAlgn val="ctr"/>
        <c:lblOffset val="100"/>
        <c:noMultiLvlLbl val="0"/>
      </c:catAx>
      <c:valAx>
        <c:axId val="493393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3394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Lapas1!$B$1</c:f>
              <c:strCache>
                <c:ptCount val="1"/>
                <c:pt idx="0">
                  <c:v>Pasitikrinusių sveikatą dalis</c:v>
                </c:pt>
              </c:strCache>
            </c:strRef>
          </c:tx>
          <c:invertIfNegative val="0"/>
          <c:dLbls>
            <c:dLbl>
              <c:idx val="0"/>
              <c:layout>
                <c:manualLayout>
                  <c:x val="4.6296296296296294E-3"/>
                  <c:y val="-2.806032660894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5F-43B4-855A-0F2C34236697}"/>
                </c:ext>
              </c:extLst>
            </c:dLbl>
            <c:dLbl>
              <c:idx val="1"/>
              <c:layout>
                <c:manualLayout>
                  <c:x val="7.71604938271604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5F-43B4-855A-0F2C34236697}"/>
                </c:ext>
              </c:extLst>
            </c:dLbl>
            <c:dLbl>
              <c:idx val="2"/>
              <c:layout>
                <c:manualLayout>
                  <c:x val="1.8518518518518517E-2"/>
                  <c:y val="-2.806032660894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5F-43B4-855A-0F2C34236697}"/>
                </c:ext>
              </c:extLst>
            </c:dLbl>
            <c:spPr>
              <a:noFill/>
              <a:ln>
                <a:noFill/>
              </a:ln>
              <a:effectLst/>
            </c:spPr>
            <c:txPr>
              <a:bodyPr/>
              <a:lstStyle/>
              <a:p>
                <a:pPr>
                  <a:defRPr>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Lapas1!$A$2:$A$4</c:f>
              <c:strCache>
                <c:ptCount val="3"/>
                <c:pt idx="0">
                  <c:v>2020/2021</c:v>
                </c:pt>
                <c:pt idx="1">
                  <c:v>2021/2022</c:v>
                </c:pt>
                <c:pt idx="2">
                  <c:v>2022/2023</c:v>
                </c:pt>
              </c:strCache>
            </c:strRef>
          </c:cat>
          <c:val>
            <c:numRef>
              <c:f>Lapas1!$B$2:$B$4</c:f>
              <c:numCache>
                <c:formatCode>General</c:formatCode>
                <c:ptCount val="3"/>
                <c:pt idx="0">
                  <c:v>85</c:v>
                </c:pt>
                <c:pt idx="1">
                  <c:v>84</c:v>
                </c:pt>
                <c:pt idx="2">
                  <c:v>100</c:v>
                </c:pt>
              </c:numCache>
            </c:numRef>
          </c:val>
          <c:extLst>
            <c:ext xmlns:c16="http://schemas.microsoft.com/office/drawing/2014/chart" uri="{C3380CC4-5D6E-409C-BE32-E72D297353CC}">
              <c16:uniqueId val="{00000003-405F-43B4-855A-0F2C34236697}"/>
            </c:ext>
          </c:extLst>
        </c:ser>
        <c:ser>
          <c:idx val="1"/>
          <c:order val="1"/>
          <c:tx>
            <c:strRef>
              <c:f>Lapas1!$C$1</c:f>
              <c:strCache>
                <c:ptCount val="1"/>
                <c:pt idx="0">
                  <c:v>Nepasitikrinusių sveikatą dalis</c:v>
                </c:pt>
              </c:strCache>
            </c:strRef>
          </c:tx>
          <c:invertIfNegative val="0"/>
          <c:dLbls>
            <c:dLbl>
              <c:idx val="1"/>
              <c:layout>
                <c:manualLayout>
                  <c:x val="9.2592592592592587E-3"/>
                  <c:y val="-2.806032660894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5F-43B4-855A-0F2C34236697}"/>
                </c:ext>
              </c:extLst>
            </c:dLbl>
            <c:dLbl>
              <c:idx val="2"/>
              <c:layout>
                <c:manualLayout>
                  <c:x val="7.716049382716049E-3"/>
                  <c:y val="-1.4030163304472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5F-43B4-855A-0F2C34236697}"/>
                </c:ext>
              </c:extLst>
            </c:dLbl>
            <c:spPr>
              <a:noFill/>
              <a:ln>
                <a:noFill/>
              </a:ln>
              <a:effectLst/>
            </c:spPr>
            <c:txPr>
              <a:bodyPr/>
              <a:lstStyle/>
              <a:p>
                <a:pPr>
                  <a:defRPr>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Lapas1!$A$2:$A$4</c:f>
              <c:strCache>
                <c:ptCount val="3"/>
                <c:pt idx="0">
                  <c:v>2020/2021</c:v>
                </c:pt>
                <c:pt idx="1">
                  <c:v>2021/2022</c:v>
                </c:pt>
                <c:pt idx="2">
                  <c:v>2022/2023</c:v>
                </c:pt>
              </c:strCache>
            </c:strRef>
          </c:cat>
          <c:val>
            <c:numRef>
              <c:f>Lapas1!$C$2:$C$4</c:f>
              <c:numCache>
                <c:formatCode>General</c:formatCode>
                <c:ptCount val="3"/>
                <c:pt idx="0">
                  <c:v>15</c:v>
                </c:pt>
                <c:pt idx="1">
                  <c:v>16</c:v>
                </c:pt>
              </c:numCache>
            </c:numRef>
          </c:val>
          <c:extLst>
            <c:ext xmlns:c16="http://schemas.microsoft.com/office/drawing/2014/chart" uri="{C3380CC4-5D6E-409C-BE32-E72D297353CC}">
              <c16:uniqueId val="{00000006-405F-43B4-855A-0F2C34236697}"/>
            </c:ext>
          </c:extLst>
        </c:ser>
        <c:dLbls>
          <c:showLegendKey val="0"/>
          <c:showVal val="0"/>
          <c:showCatName val="0"/>
          <c:showSerName val="0"/>
          <c:showPercent val="0"/>
          <c:showBubbleSize val="0"/>
        </c:dLbls>
        <c:gapWidth val="150"/>
        <c:shape val="cylinder"/>
        <c:axId val="134096000"/>
        <c:axId val="134097536"/>
        <c:axId val="0"/>
      </c:bar3DChart>
      <c:catAx>
        <c:axId val="134096000"/>
        <c:scaling>
          <c:orientation val="minMax"/>
        </c:scaling>
        <c:delete val="0"/>
        <c:axPos val="b"/>
        <c:numFmt formatCode="General" sourceLinked="0"/>
        <c:majorTickMark val="out"/>
        <c:minorTickMark val="none"/>
        <c:tickLblPos val="nextTo"/>
        <c:txPr>
          <a:bodyPr/>
          <a:lstStyle/>
          <a:p>
            <a:pPr>
              <a:defRPr>
                <a:latin typeface="Times New Roman" pitchFamily="18" charset="0"/>
                <a:cs typeface="Times New Roman" pitchFamily="18" charset="0"/>
              </a:defRPr>
            </a:pPr>
            <a:endParaRPr lang="en-US"/>
          </a:p>
        </c:txPr>
        <c:crossAx val="134097536"/>
        <c:crosses val="autoZero"/>
        <c:auto val="1"/>
        <c:lblAlgn val="ctr"/>
        <c:lblOffset val="100"/>
        <c:noMultiLvlLbl val="0"/>
      </c:catAx>
      <c:valAx>
        <c:axId val="134097536"/>
        <c:scaling>
          <c:orientation val="minMax"/>
          <c:min val="0"/>
        </c:scaling>
        <c:delete val="0"/>
        <c:axPos val="l"/>
        <c:majorGridlines>
          <c:spPr>
            <a:ln>
              <a:noFill/>
            </a:ln>
          </c:spPr>
        </c:majorGridlines>
        <c:numFmt formatCode="General" sourceLinked="1"/>
        <c:majorTickMark val="out"/>
        <c:minorTickMark val="none"/>
        <c:tickLblPos val="nextTo"/>
        <c:txPr>
          <a:bodyPr/>
          <a:lstStyle/>
          <a:p>
            <a:pPr>
              <a:defRPr>
                <a:latin typeface="Times New Roman" pitchFamily="18" charset="0"/>
                <a:cs typeface="Times New Roman" pitchFamily="18" charset="0"/>
              </a:defRPr>
            </a:pPr>
            <a:endParaRPr lang="en-US"/>
          </a:p>
        </c:txPr>
        <c:crossAx val="134096000"/>
        <c:crosses val="autoZero"/>
        <c:crossBetween val="between"/>
      </c:valAx>
    </c:plotArea>
    <c:legend>
      <c:legendPos val="r"/>
      <c:overlay val="0"/>
      <c:txPr>
        <a:bodyPr/>
        <a:lstStyle/>
        <a:p>
          <a:pPr>
            <a:defRPr>
              <a:latin typeface="Times New Roman" pitchFamily="18" charset="0"/>
              <a:cs typeface="Times New Roman"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9972816338055698"/>
          <c:y val="4.060913705583756E-2"/>
          <c:w val="0.46598856882473988"/>
          <c:h val="0.88648067468723768"/>
        </c:manualLayout>
      </c:layout>
      <c:bar3DChart>
        <c:barDir val="bar"/>
        <c:grouping val="clustered"/>
        <c:varyColors val="0"/>
        <c:ser>
          <c:idx val="0"/>
          <c:order val="0"/>
          <c:tx>
            <c:strRef>
              <c:f>Lapas1!$B$1</c:f>
              <c:strCache>
                <c:ptCount val="1"/>
                <c:pt idx="0">
                  <c:v>1 seka</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Vaikų, galinčių dalyvauti ugdymo veikloje be jokių apribojimų, dalis (proc.)</c:v>
                </c:pt>
                <c:pt idx="1">
                  <c:v>Vaikų, kuriems nurodytos bendrosios rekomendacijos, dalis (proc.)</c:v>
                </c:pt>
                <c:pt idx="2">
                  <c:v>Vaikų, kuriems nurodytos specialiosios rekomendacijos, dalis (proc.)</c:v>
                </c:pt>
                <c:pt idx="3">
                  <c:v>Vaikų, kuriems pritaikytas maitinimas, dalis (proc.)</c:v>
                </c:pt>
              </c:strCache>
            </c:strRef>
          </c:cat>
          <c:val>
            <c:numRef>
              <c:f>Lapas1!$B$2:$B$5</c:f>
              <c:numCache>
                <c:formatCode>General</c:formatCode>
                <c:ptCount val="4"/>
              </c:numCache>
            </c:numRef>
          </c:val>
          <c:extLst>
            <c:ext xmlns:c16="http://schemas.microsoft.com/office/drawing/2014/chart" uri="{C3380CC4-5D6E-409C-BE32-E72D297353CC}">
              <c16:uniqueId val="{00000000-17B7-4A15-93DB-9D2595B188B1}"/>
            </c:ext>
          </c:extLst>
        </c:ser>
        <c:ser>
          <c:idx val="1"/>
          <c:order val="1"/>
          <c:tx>
            <c:strRef>
              <c:f>Lapas1!$C$1</c:f>
              <c:strCache>
                <c:ptCount val="1"/>
                <c:pt idx="0">
                  <c:v>2 seka</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Vaikų, galinčių dalyvauti ugdymo veikloje be jokių apribojimų, dalis (proc.)</c:v>
                </c:pt>
                <c:pt idx="1">
                  <c:v>Vaikų, kuriems nurodytos bendrosios rekomendacijos, dalis (proc.)</c:v>
                </c:pt>
                <c:pt idx="2">
                  <c:v>Vaikų, kuriems nurodytos specialiosios rekomendacijos, dalis (proc.)</c:v>
                </c:pt>
                <c:pt idx="3">
                  <c:v>Vaikų, kuriems pritaikytas maitinimas, dalis (proc.)</c:v>
                </c:pt>
              </c:strCache>
            </c:strRef>
          </c:cat>
          <c:val>
            <c:numRef>
              <c:f>Lapas1!$C$2:$C$5</c:f>
              <c:numCache>
                <c:formatCode>General</c:formatCode>
                <c:ptCount val="4"/>
              </c:numCache>
            </c:numRef>
          </c:val>
          <c:extLst>
            <c:ext xmlns:c16="http://schemas.microsoft.com/office/drawing/2014/chart" uri="{C3380CC4-5D6E-409C-BE32-E72D297353CC}">
              <c16:uniqueId val="{00000001-17B7-4A15-93DB-9D2595B188B1}"/>
            </c:ext>
          </c:extLst>
        </c:ser>
        <c:ser>
          <c:idx val="2"/>
          <c:order val="2"/>
          <c:tx>
            <c:strRef>
              <c:f>Lapas1!$D$1</c:f>
              <c:strCache>
                <c:ptCount val="1"/>
                <c:pt idx="0">
                  <c:v>3 seka</c:v>
                </c:pt>
              </c:strCache>
            </c:strRef>
          </c:tx>
          <c:spPr>
            <a:solidFill>
              <a:srgbClr val="0070C0"/>
            </a:solidFill>
            <a:ln>
              <a:noFill/>
            </a:ln>
            <a:effectLst/>
            <a:sp3d/>
          </c:spPr>
          <c:invertIfNegative val="0"/>
          <c:dLbls>
            <c:dLbl>
              <c:idx val="3"/>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4631083830957437E-2"/>
                      <c:h val="8.6115566307971417E-2"/>
                    </c:manualLayout>
                  </c15:layout>
                </c:ext>
                <c:ext xmlns:c16="http://schemas.microsoft.com/office/drawing/2014/chart" uri="{C3380CC4-5D6E-409C-BE32-E72D297353CC}">
                  <c16:uniqueId val="{00000000-6F43-4F7D-BFF1-C2120EDED40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Vaikų, galinčių dalyvauti ugdymo veikloje be jokių apribojimų, dalis (proc.)</c:v>
                </c:pt>
                <c:pt idx="1">
                  <c:v>Vaikų, kuriems nurodytos bendrosios rekomendacijos, dalis (proc.)</c:v>
                </c:pt>
                <c:pt idx="2">
                  <c:v>Vaikų, kuriems nurodytos specialiosios rekomendacijos, dalis (proc.)</c:v>
                </c:pt>
                <c:pt idx="3">
                  <c:v>Vaikų, kuriems pritaikytas maitinimas, dalis (proc.)</c:v>
                </c:pt>
              </c:strCache>
            </c:strRef>
          </c:cat>
          <c:val>
            <c:numRef>
              <c:f>Lapas1!$D$2:$D$5</c:f>
              <c:numCache>
                <c:formatCode>General</c:formatCode>
                <c:ptCount val="4"/>
                <c:pt idx="0">
                  <c:v>94</c:v>
                </c:pt>
                <c:pt idx="1">
                  <c:v>5</c:v>
                </c:pt>
                <c:pt idx="2">
                  <c:v>1</c:v>
                </c:pt>
                <c:pt idx="3">
                  <c:v>0</c:v>
                </c:pt>
              </c:numCache>
            </c:numRef>
          </c:val>
          <c:extLst>
            <c:ext xmlns:c16="http://schemas.microsoft.com/office/drawing/2014/chart" uri="{C3380CC4-5D6E-409C-BE32-E72D297353CC}">
              <c16:uniqueId val="{00000002-17B7-4A15-93DB-9D2595B188B1}"/>
            </c:ext>
          </c:extLst>
        </c:ser>
        <c:dLbls>
          <c:showLegendKey val="0"/>
          <c:showVal val="1"/>
          <c:showCatName val="0"/>
          <c:showSerName val="0"/>
          <c:showPercent val="0"/>
          <c:showBubbleSize val="0"/>
        </c:dLbls>
        <c:gapWidth val="150"/>
        <c:shape val="box"/>
        <c:axId val="134542848"/>
        <c:axId val="134544384"/>
        <c:axId val="0"/>
      </c:bar3DChart>
      <c:catAx>
        <c:axId val="1345428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34544384"/>
        <c:crosses val="autoZero"/>
        <c:auto val="1"/>
        <c:lblAlgn val="ctr"/>
        <c:lblOffset val="100"/>
        <c:noMultiLvlLbl val="0"/>
      </c:catAx>
      <c:valAx>
        <c:axId val="1345443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34542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9972816338055698"/>
          <c:y val="4.060913705583756E-2"/>
          <c:w val="0.46598856882473988"/>
          <c:h val="0.88648067468723768"/>
        </c:manualLayout>
      </c:layout>
      <c:bar3DChart>
        <c:barDir val="bar"/>
        <c:grouping val="clustered"/>
        <c:varyColors val="0"/>
        <c:ser>
          <c:idx val="0"/>
          <c:order val="0"/>
          <c:tx>
            <c:strRef>
              <c:f>Lapas1!$B$1</c:f>
              <c:strCache>
                <c:ptCount val="1"/>
                <c:pt idx="0">
                  <c:v>1 seka</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Vaikų, galinčių dalyvauti ugdymo veikloje be jokių apribojimų, dalis (proc.)</c:v>
                </c:pt>
                <c:pt idx="1">
                  <c:v>Vaikų, kuriems nurodytos bendrosios rekomendacijos, dalis (proc.)</c:v>
                </c:pt>
                <c:pt idx="2">
                  <c:v>Vaikų, kuriems nurodytos specialiosios rekomendacijos, dalis (proc.)</c:v>
                </c:pt>
                <c:pt idx="3">
                  <c:v>Vaikų, kuriems pritaikytas maitinimas, dalis (proc.)</c:v>
                </c:pt>
              </c:strCache>
            </c:strRef>
          </c:cat>
          <c:val>
            <c:numRef>
              <c:f>Lapas1!$B$2:$B$5</c:f>
              <c:numCache>
                <c:formatCode>General</c:formatCode>
                <c:ptCount val="4"/>
              </c:numCache>
            </c:numRef>
          </c:val>
          <c:extLst>
            <c:ext xmlns:c16="http://schemas.microsoft.com/office/drawing/2014/chart" uri="{C3380CC4-5D6E-409C-BE32-E72D297353CC}">
              <c16:uniqueId val="{00000000-17B7-4A15-93DB-9D2595B188B1}"/>
            </c:ext>
          </c:extLst>
        </c:ser>
        <c:ser>
          <c:idx val="1"/>
          <c:order val="1"/>
          <c:tx>
            <c:strRef>
              <c:f>Lapas1!$C$1</c:f>
              <c:strCache>
                <c:ptCount val="1"/>
                <c:pt idx="0">
                  <c:v>2 seka</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Vaikų, galinčių dalyvauti ugdymo veikloje be jokių apribojimų, dalis (proc.)</c:v>
                </c:pt>
                <c:pt idx="1">
                  <c:v>Vaikų, kuriems nurodytos bendrosios rekomendacijos, dalis (proc.)</c:v>
                </c:pt>
                <c:pt idx="2">
                  <c:v>Vaikų, kuriems nurodytos specialiosios rekomendacijos, dalis (proc.)</c:v>
                </c:pt>
                <c:pt idx="3">
                  <c:v>Vaikų, kuriems pritaikytas maitinimas, dalis (proc.)</c:v>
                </c:pt>
              </c:strCache>
            </c:strRef>
          </c:cat>
          <c:val>
            <c:numRef>
              <c:f>Lapas1!$C$2:$C$5</c:f>
              <c:numCache>
                <c:formatCode>General</c:formatCode>
                <c:ptCount val="4"/>
              </c:numCache>
            </c:numRef>
          </c:val>
          <c:extLst>
            <c:ext xmlns:c16="http://schemas.microsoft.com/office/drawing/2014/chart" uri="{C3380CC4-5D6E-409C-BE32-E72D297353CC}">
              <c16:uniqueId val="{00000001-17B7-4A15-93DB-9D2595B188B1}"/>
            </c:ext>
          </c:extLst>
        </c:ser>
        <c:ser>
          <c:idx val="2"/>
          <c:order val="2"/>
          <c:tx>
            <c:strRef>
              <c:f>Lapas1!$D$1</c:f>
              <c:strCache>
                <c:ptCount val="1"/>
                <c:pt idx="0">
                  <c:v>3 seka</c:v>
                </c:pt>
              </c:strCache>
            </c:strRef>
          </c:tx>
          <c:spPr>
            <a:solidFill>
              <a:srgbClr val="0070C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Vaikų, galinčių dalyvauti ugdymo veikloje be jokių apribojimų, dalis (proc.)</c:v>
                </c:pt>
                <c:pt idx="1">
                  <c:v>Vaikų, kuriems nurodytos bendrosios rekomendacijos, dalis (proc.)</c:v>
                </c:pt>
                <c:pt idx="2">
                  <c:v>Vaikų, kuriems nurodytos specialiosios rekomendacijos, dalis (proc.)</c:v>
                </c:pt>
                <c:pt idx="3">
                  <c:v>Vaikų, kuriems pritaikytas maitinimas, dalis (proc.)</c:v>
                </c:pt>
              </c:strCache>
            </c:strRef>
          </c:cat>
          <c:val>
            <c:numRef>
              <c:f>Lapas1!$D$2:$D$5</c:f>
              <c:numCache>
                <c:formatCode>General</c:formatCode>
                <c:ptCount val="4"/>
                <c:pt idx="0">
                  <c:v>100</c:v>
                </c:pt>
                <c:pt idx="1">
                  <c:v>0</c:v>
                </c:pt>
                <c:pt idx="2">
                  <c:v>0</c:v>
                </c:pt>
                <c:pt idx="3">
                  <c:v>0</c:v>
                </c:pt>
              </c:numCache>
            </c:numRef>
          </c:val>
          <c:extLst>
            <c:ext xmlns:c16="http://schemas.microsoft.com/office/drawing/2014/chart" uri="{C3380CC4-5D6E-409C-BE32-E72D297353CC}">
              <c16:uniqueId val="{00000002-17B7-4A15-93DB-9D2595B188B1}"/>
            </c:ext>
          </c:extLst>
        </c:ser>
        <c:dLbls>
          <c:showLegendKey val="0"/>
          <c:showVal val="1"/>
          <c:showCatName val="0"/>
          <c:showSerName val="0"/>
          <c:showPercent val="0"/>
          <c:showBubbleSize val="0"/>
        </c:dLbls>
        <c:gapWidth val="150"/>
        <c:shape val="box"/>
        <c:axId val="134542848"/>
        <c:axId val="134544384"/>
        <c:axId val="0"/>
      </c:bar3DChart>
      <c:catAx>
        <c:axId val="1345428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34544384"/>
        <c:crosses val="autoZero"/>
        <c:auto val="1"/>
        <c:lblAlgn val="ctr"/>
        <c:lblOffset val="100"/>
        <c:noMultiLvlLbl val="0"/>
      </c:catAx>
      <c:valAx>
        <c:axId val="1345443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34542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Lapas1!$B$1</c:f>
              <c:strCache>
                <c:ptCount val="1"/>
                <c:pt idx="0">
                  <c:v>2020/2021 m.m.</c:v>
                </c:pt>
              </c:strCache>
            </c:strRef>
          </c:tx>
          <c:invertIfNegative val="0"/>
          <c:cat>
            <c:strRef>
              <c:f>Lapas1!$A$2:$A$6</c:f>
              <c:strCache>
                <c:ptCount val="5"/>
                <c:pt idx="0">
                  <c:v>Per mažas</c:v>
                </c:pt>
                <c:pt idx="1">
                  <c:v>Normalus</c:v>
                </c:pt>
                <c:pt idx="2">
                  <c:v>Antsvoris</c:v>
                </c:pt>
                <c:pt idx="3">
                  <c:v>Nutukimas</c:v>
                </c:pt>
                <c:pt idx="4">
                  <c:v>Neįvertinta</c:v>
                </c:pt>
              </c:strCache>
            </c:strRef>
          </c:cat>
          <c:val>
            <c:numRef>
              <c:f>Lapas1!$B$2:$B$6</c:f>
              <c:numCache>
                <c:formatCode>0.0</c:formatCode>
                <c:ptCount val="5"/>
                <c:pt idx="0">
                  <c:v>11</c:v>
                </c:pt>
                <c:pt idx="1">
                  <c:v>68</c:v>
                </c:pt>
                <c:pt idx="2">
                  <c:v>15</c:v>
                </c:pt>
                <c:pt idx="3">
                  <c:v>6</c:v>
                </c:pt>
                <c:pt idx="4">
                  <c:v>0</c:v>
                </c:pt>
              </c:numCache>
            </c:numRef>
          </c:val>
          <c:extLst>
            <c:ext xmlns:c16="http://schemas.microsoft.com/office/drawing/2014/chart" uri="{C3380CC4-5D6E-409C-BE32-E72D297353CC}">
              <c16:uniqueId val="{00000000-D82E-4894-8141-C5B45F4D6CC5}"/>
            </c:ext>
          </c:extLst>
        </c:ser>
        <c:ser>
          <c:idx val="1"/>
          <c:order val="1"/>
          <c:tx>
            <c:strRef>
              <c:f>Lapas1!$C$1</c:f>
              <c:strCache>
                <c:ptCount val="1"/>
                <c:pt idx="0">
                  <c:v>2021/2022 m.m.</c:v>
                </c:pt>
              </c:strCache>
            </c:strRef>
          </c:tx>
          <c:invertIfNegative val="0"/>
          <c:cat>
            <c:strRef>
              <c:f>Lapas1!$A$2:$A$6</c:f>
              <c:strCache>
                <c:ptCount val="5"/>
                <c:pt idx="0">
                  <c:v>Per mažas</c:v>
                </c:pt>
                <c:pt idx="1">
                  <c:v>Normalus</c:v>
                </c:pt>
                <c:pt idx="2">
                  <c:v>Antsvoris</c:v>
                </c:pt>
                <c:pt idx="3">
                  <c:v>Nutukimas</c:v>
                </c:pt>
                <c:pt idx="4">
                  <c:v>Neįvertinta</c:v>
                </c:pt>
              </c:strCache>
            </c:strRef>
          </c:cat>
          <c:val>
            <c:numRef>
              <c:f>Lapas1!$C$2:$C$6</c:f>
              <c:numCache>
                <c:formatCode>0.0</c:formatCode>
                <c:ptCount val="5"/>
                <c:pt idx="0">
                  <c:v>13</c:v>
                </c:pt>
                <c:pt idx="1">
                  <c:v>64</c:v>
                </c:pt>
                <c:pt idx="2">
                  <c:v>15</c:v>
                </c:pt>
                <c:pt idx="3">
                  <c:v>8</c:v>
                </c:pt>
                <c:pt idx="4">
                  <c:v>0</c:v>
                </c:pt>
              </c:numCache>
            </c:numRef>
          </c:val>
          <c:extLst>
            <c:ext xmlns:c16="http://schemas.microsoft.com/office/drawing/2014/chart" uri="{C3380CC4-5D6E-409C-BE32-E72D297353CC}">
              <c16:uniqueId val="{00000001-D82E-4894-8141-C5B45F4D6CC5}"/>
            </c:ext>
          </c:extLst>
        </c:ser>
        <c:ser>
          <c:idx val="2"/>
          <c:order val="2"/>
          <c:tx>
            <c:strRef>
              <c:f>Lapas1!$D$1</c:f>
              <c:strCache>
                <c:ptCount val="1"/>
                <c:pt idx="0">
                  <c:v>2022/2023 m.m.</c:v>
                </c:pt>
              </c:strCache>
            </c:strRef>
          </c:tx>
          <c:invertIfNegative val="0"/>
          <c:cat>
            <c:strRef>
              <c:f>Lapas1!$A$2:$A$6</c:f>
              <c:strCache>
                <c:ptCount val="5"/>
                <c:pt idx="0">
                  <c:v>Per mažas</c:v>
                </c:pt>
                <c:pt idx="1">
                  <c:v>Normalus</c:v>
                </c:pt>
                <c:pt idx="2">
                  <c:v>Antsvoris</c:v>
                </c:pt>
                <c:pt idx="3">
                  <c:v>Nutukimas</c:v>
                </c:pt>
                <c:pt idx="4">
                  <c:v>Neįvertinta</c:v>
                </c:pt>
              </c:strCache>
            </c:strRef>
          </c:cat>
          <c:val>
            <c:numRef>
              <c:f>Lapas1!$D$2:$D$6</c:f>
              <c:numCache>
                <c:formatCode>General</c:formatCode>
                <c:ptCount val="5"/>
                <c:pt idx="0">
                  <c:v>10</c:v>
                </c:pt>
                <c:pt idx="1">
                  <c:v>57</c:v>
                </c:pt>
                <c:pt idx="2">
                  <c:v>24</c:v>
                </c:pt>
                <c:pt idx="3">
                  <c:v>9</c:v>
                </c:pt>
                <c:pt idx="4">
                  <c:v>0</c:v>
                </c:pt>
              </c:numCache>
            </c:numRef>
          </c:val>
          <c:extLst>
            <c:ext xmlns:c16="http://schemas.microsoft.com/office/drawing/2014/chart" uri="{C3380CC4-5D6E-409C-BE32-E72D297353CC}">
              <c16:uniqueId val="{00000000-26A9-4A78-9AF4-F7A99A786328}"/>
            </c:ext>
          </c:extLst>
        </c:ser>
        <c:dLbls>
          <c:showLegendKey val="0"/>
          <c:showVal val="0"/>
          <c:showCatName val="0"/>
          <c:showSerName val="0"/>
          <c:showPercent val="0"/>
          <c:showBubbleSize val="0"/>
        </c:dLbls>
        <c:gapWidth val="150"/>
        <c:shape val="cylinder"/>
        <c:axId val="134792320"/>
        <c:axId val="134793856"/>
        <c:axId val="0"/>
      </c:bar3DChart>
      <c:catAx>
        <c:axId val="134792320"/>
        <c:scaling>
          <c:orientation val="minMax"/>
        </c:scaling>
        <c:delete val="0"/>
        <c:axPos val="b"/>
        <c:numFmt formatCode="General" sourceLinked="0"/>
        <c:majorTickMark val="none"/>
        <c:minorTickMark val="none"/>
        <c:tickLblPos val="nextTo"/>
        <c:crossAx val="134793856"/>
        <c:crosses val="autoZero"/>
        <c:auto val="1"/>
        <c:lblAlgn val="ctr"/>
        <c:lblOffset val="100"/>
        <c:noMultiLvlLbl val="0"/>
      </c:catAx>
      <c:valAx>
        <c:axId val="134793856"/>
        <c:scaling>
          <c:orientation val="minMax"/>
        </c:scaling>
        <c:delete val="0"/>
        <c:axPos val="l"/>
        <c:majorGridlines>
          <c:spPr>
            <a:ln>
              <a:noFill/>
            </a:ln>
          </c:spPr>
        </c:majorGridlines>
        <c:numFmt formatCode="0.0" sourceLinked="1"/>
        <c:majorTickMark val="none"/>
        <c:minorTickMark val="none"/>
        <c:tickLblPos val="nextTo"/>
        <c:txPr>
          <a:bodyPr/>
          <a:lstStyle/>
          <a:p>
            <a:pPr>
              <a:defRPr sz="1600">
                <a:latin typeface="Times New Roman" pitchFamily="18" charset="0"/>
                <a:cs typeface="Times New Roman" pitchFamily="18" charset="0"/>
              </a:defRPr>
            </a:pPr>
            <a:endParaRPr lang="en-US"/>
          </a:p>
        </c:txPr>
        <c:crossAx val="134792320"/>
        <c:crosses val="autoZero"/>
        <c:crossBetween val="between"/>
      </c:valAx>
      <c:dTable>
        <c:showHorzBorder val="1"/>
        <c:showVertBorder val="1"/>
        <c:showOutline val="1"/>
        <c:showKeys val="1"/>
        <c:txPr>
          <a:bodyPr/>
          <a:lstStyle/>
          <a:p>
            <a:pPr rtl="0">
              <a:defRPr sz="1600">
                <a:latin typeface="Times New Roman" pitchFamily="18" charset="0"/>
                <a:cs typeface="Times New Roman" pitchFamily="18" charset="0"/>
              </a:defRPr>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Lapas1!$B$1</c:f>
              <c:strCache>
                <c:ptCount val="1"/>
                <c:pt idx="0">
                  <c:v>2020/2021 m.m.</c:v>
                </c:pt>
              </c:strCache>
            </c:strRef>
          </c:tx>
          <c:invertIfNegative val="0"/>
          <c:cat>
            <c:strRef>
              <c:f>Lapas1!$A$2:$A$6</c:f>
              <c:strCache>
                <c:ptCount val="5"/>
                <c:pt idx="0">
                  <c:v>Per mažas</c:v>
                </c:pt>
                <c:pt idx="1">
                  <c:v>Normalus</c:v>
                </c:pt>
                <c:pt idx="2">
                  <c:v>Antsvoris</c:v>
                </c:pt>
                <c:pt idx="3">
                  <c:v>Nutukimas</c:v>
                </c:pt>
                <c:pt idx="4">
                  <c:v>Neįvertinta</c:v>
                </c:pt>
              </c:strCache>
            </c:strRef>
          </c:cat>
          <c:val>
            <c:numRef>
              <c:f>Lapas1!$B$2:$B$6</c:f>
              <c:numCache>
                <c:formatCode>0.0</c:formatCode>
                <c:ptCount val="5"/>
                <c:pt idx="0">
                  <c:v>20</c:v>
                </c:pt>
                <c:pt idx="1">
                  <c:v>70</c:v>
                </c:pt>
                <c:pt idx="2">
                  <c:v>0</c:v>
                </c:pt>
                <c:pt idx="3">
                  <c:v>0</c:v>
                </c:pt>
                <c:pt idx="4">
                  <c:v>0</c:v>
                </c:pt>
              </c:numCache>
            </c:numRef>
          </c:val>
          <c:extLst>
            <c:ext xmlns:c16="http://schemas.microsoft.com/office/drawing/2014/chart" uri="{C3380CC4-5D6E-409C-BE32-E72D297353CC}">
              <c16:uniqueId val="{00000000-D82E-4894-8141-C5B45F4D6CC5}"/>
            </c:ext>
          </c:extLst>
        </c:ser>
        <c:ser>
          <c:idx val="1"/>
          <c:order val="1"/>
          <c:tx>
            <c:strRef>
              <c:f>Lapas1!$C$1</c:f>
              <c:strCache>
                <c:ptCount val="1"/>
                <c:pt idx="0">
                  <c:v>2021/2022 m.m</c:v>
                </c:pt>
              </c:strCache>
            </c:strRef>
          </c:tx>
          <c:invertIfNegative val="0"/>
          <c:cat>
            <c:strRef>
              <c:f>Lapas1!$A$2:$A$6</c:f>
              <c:strCache>
                <c:ptCount val="5"/>
                <c:pt idx="0">
                  <c:v>Per mažas</c:v>
                </c:pt>
                <c:pt idx="1">
                  <c:v>Normalus</c:v>
                </c:pt>
                <c:pt idx="2">
                  <c:v>Antsvoris</c:v>
                </c:pt>
                <c:pt idx="3">
                  <c:v>Nutukimas</c:v>
                </c:pt>
                <c:pt idx="4">
                  <c:v>Neįvertinta</c:v>
                </c:pt>
              </c:strCache>
            </c:strRef>
          </c:cat>
          <c:val>
            <c:numRef>
              <c:f>Lapas1!$C$2:$C$6</c:f>
              <c:numCache>
                <c:formatCode>0.0</c:formatCode>
                <c:ptCount val="5"/>
                <c:pt idx="0">
                  <c:v>47</c:v>
                </c:pt>
                <c:pt idx="1">
                  <c:v>43</c:v>
                </c:pt>
                <c:pt idx="2">
                  <c:v>0</c:v>
                </c:pt>
                <c:pt idx="3">
                  <c:v>5</c:v>
                </c:pt>
                <c:pt idx="4">
                  <c:v>5</c:v>
                </c:pt>
              </c:numCache>
            </c:numRef>
          </c:val>
          <c:extLst>
            <c:ext xmlns:c16="http://schemas.microsoft.com/office/drawing/2014/chart" uri="{C3380CC4-5D6E-409C-BE32-E72D297353CC}">
              <c16:uniqueId val="{00000001-D82E-4894-8141-C5B45F4D6CC5}"/>
            </c:ext>
          </c:extLst>
        </c:ser>
        <c:ser>
          <c:idx val="2"/>
          <c:order val="2"/>
          <c:tx>
            <c:strRef>
              <c:f>Lapas1!$D$1</c:f>
              <c:strCache>
                <c:ptCount val="1"/>
                <c:pt idx="0">
                  <c:v>2022/2023 m.m.</c:v>
                </c:pt>
              </c:strCache>
            </c:strRef>
          </c:tx>
          <c:invertIfNegative val="0"/>
          <c:cat>
            <c:strRef>
              <c:f>Lapas1!$A$2:$A$6</c:f>
              <c:strCache>
                <c:ptCount val="5"/>
                <c:pt idx="0">
                  <c:v>Per mažas</c:v>
                </c:pt>
                <c:pt idx="1">
                  <c:v>Normalus</c:v>
                </c:pt>
                <c:pt idx="2">
                  <c:v>Antsvoris</c:v>
                </c:pt>
                <c:pt idx="3">
                  <c:v>Nutukimas</c:v>
                </c:pt>
                <c:pt idx="4">
                  <c:v>Neįvertinta</c:v>
                </c:pt>
              </c:strCache>
            </c:strRef>
          </c:cat>
          <c:val>
            <c:numRef>
              <c:f>Lapas1!$D$2:$D$6</c:f>
              <c:numCache>
                <c:formatCode>General</c:formatCode>
                <c:ptCount val="5"/>
                <c:pt idx="0">
                  <c:v>24</c:v>
                </c:pt>
                <c:pt idx="1">
                  <c:v>66</c:v>
                </c:pt>
                <c:pt idx="2">
                  <c:v>0</c:v>
                </c:pt>
                <c:pt idx="3">
                  <c:v>0</c:v>
                </c:pt>
                <c:pt idx="4">
                  <c:v>10</c:v>
                </c:pt>
              </c:numCache>
            </c:numRef>
          </c:val>
          <c:extLst>
            <c:ext xmlns:c16="http://schemas.microsoft.com/office/drawing/2014/chart" uri="{C3380CC4-5D6E-409C-BE32-E72D297353CC}">
              <c16:uniqueId val="{00000000-BDCF-4BD7-9EC7-B43BB5D7C1D5}"/>
            </c:ext>
          </c:extLst>
        </c:ser>
        <c:dLbls>
          <c:showLegendKey val="0"/>
          <c:showVal val="0"/>
          <c:showCatName val="0"/>
          <c:showSerName val="0"/>
          <c:showPercent val="0"/>
          <c:showBubbleSize val="0"/>
        </c:dLbls>
        <c:gapWidth val="150"/>
        <c:shape val="cylinder"/>
        <c:axId val="134792320"/>
        <c:axId val="134793856"/>
        <c:axId val="0"/>
      </c:bar3DChart>
      <c:catAx>
        <c:axId val="134792320"/>
        <c:scaling>
          <c:orientation val="minMax"/>
        </c:scaling>
        <c:delete val="0"/>
        <c:axPos val="b"/>
        <c:numFmt formatCode="General" sourceLinked="0"/>
        <c:majorTickMark val="none"/>
        <c:minorTickMark val="none"/>
        <c:tickLblPos val="nextTo"/>
        <c:crossAx val="134793856"/>
        <c:crosses val="autoZero"/>
        <c:auto val="1"/>
        <c:lblAlgn val="ctr"/>
        <c:lblOffset val="100"/>
        <c:noMultiLvlLbl val="0"/>
      </c:catAx>
      <c:valAx>
        <c:axId val="134793856"/>
        <c:scaling>
          <c:orientation val="minMax"/>
        </c:scaling>
        <c:delete val="0"/>
        <c:axPos val="l"/>
        <c:majorGridlines>
          <c:spPr>
            <a:ln>
              <a:noFill/>
            </a:ln>
          </c:spPr>
        </c:majorGridlines>
        <c:numFmt formatCode="0.0" sourceLinked="1"/>
        <c:majorTickMark val="none"/>
        <c:minorTickMark val="none"/>
        <c:tickLblPos val="nextTo"/>
        <c:txPr>
          <a:bodyPr/>
          <a:lstStyle/>
          <a:p>
            <a:pPr>
              <a:defRPr sz="1600">
                <a:latin typeface="Times New Roman" pitchFamily="18" charset="0"/>
                <a:cs typeface="Times New Roman" pitchFamily="18" charset="0"/>
              </a:defRPr>
            </a:pPr>
            <a:endParaRPr lang="en-US"/>
          </a:p>
        </c:txPr>
        <c:crossAx val="134792320"/>
        <c:crosses val="autoZero"/>
        <c:crossBetween val="between"/>
      </c:valAx>
      <c:dTable>
        <c:showHorzBorder val="1"/>
        <c:showVertBorder val="1"/>
        <c:showOutline val="1"/>
        <c:showKeys val="1"/>
        <c:txPr>
          <a:bodyPr/>
          <a:lstStyle/>
          <a:p>
            <a:pPr rtl="0">
              <a:defRPr sz="1600">
                <a:latin typeface="Times New Roman" pitchFamily="18" charset="0"/>
                <a:cs typeface="Times New Roman" pitchFamily="18" charset="0"/>
              </a:defRPr>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Lapas1!$B$1</c:f>
              <c:strCache>
                <c:ptCount val="1"/>
                <c:pt idx="0">
                  <c:v>2020/2021 m.m.</c:v>
                </c:pt>
              </c:strCache>
            </c:strRef>
          </c:tx>
          <c:invertIfNegative val="0"/>
          <c:cat>
            <c:strRef>
              <c:f>Lapas1!$A$2:$A$6</c:f>
              <c:strCache>
                <c:ptCount val="5"/>
                <c:pt idx="0">
                  <c:v>Pagrindinė</c:v>
                </c:pt>
                <c:pt idx="1">
                  <c:v>Parengiamoji</c:v>
                </c:pt>
                <c:pt idx="2">
                  <c:v>Specialioji</c:v>
                </c:pt>
                <c:pt idx="3">
                  <c:v>Atleisti</c:v>
                </c:pt>
                <c:pt idx="4">
                  <c:v>Neįvertinta</c:v>
                </c:pt>
              </c:strCache>
            </c:strRef>
          </c:cat>
          <c:val>
            <c:numRef>
              <c:f>Lapas1!$B$2:$B$6</c:f>
              <c:numCache>
                <c:formatCode>General</c:formatCode>
                <c:ptCount val="5"/>
                <c:pt idx="0">
                  <c:v>99</c:v>
                </c:pt>
                <c:pt idx="1">
                  <c:v>1</c:v>
                </c:pt>
                <c:pt idx="2">
                  <c:v>0</c:v>
                </c:pt>
                <c:pt idx="3">
                  <c:v>0</c:v>
                </c:pt>
                <c:pt idx="4">
                  <c:v>0</c:v>
                </c:pt>
              </c:numCache>
            </c:numRef>
          </c:val>
          <c:extLst>
            <c:ext xmlns:c16="http://schemas.microsoft.com/office/drawing/2014/chart" uri="{C3380CC4-5D6E-409C-BE32-E72D297353CC}">
              <c16:uniqueId val="{00000000-ABC5-4DB8-804E-28A79840E33A}"/>
            </c:ext>
          </c:extLst>
        </c:ser>
        <c:ser>
          <c:idx val="1"/>
          <c:order val="1"/>
          <c:tx>
            <c:strRef>
              <c:f>Lapas1!$C$1</c:f>
              <c:strCache>
                <c:ptCount val="1"/>
                <c:pt idx="0">
                  <c:v>2021/2022 m.m.</c:v>
                </c:pt>
              </c:strCache>
            </c:strRef>
          </c:tx>
          <c:invertIfNegative val="0"/>
          <c:cat>
            <c:strRef>
              <c:f>Lapas1!$A$2:$A$6</c:f>
              <c:strCache>
                <c:ptCount val="5"/>
                <c:pt idx="0">
                  <c:v>Pagrindinė</c:v>
                </c:pt>
                <c:pt idx="1">
                  <c:v>Parengiamoji</c:v>
                </c:pt>
                <c:pt idx="2">
                  <c:v>Specialioji</c:v>
                </c:pt>
                <c:pt idx="3">
                  <c:v>Atleisti</c:v>
                </c:pt>
                <c:pt idx="4">
                  <c:v>Neįvertinta</c:v>
                </c:pt>
              </c:strCache>
            </c:strRef>
          </c:cat>
          <c:val>
            <c:numRef>
              <c:f>Lapas1!$C$2:$C$6</c:f>
              <c:numCache>
                <c:formatCode>General</c:formatCode>
                <c:ptCount val="5"/>
                <c:pt idx="0">
                  <c:v>99</c:v>
                </c:pt>
                <c:pt idx="1">
                  <c:v>1</c:v>
                </c:pt>
                <c:pt idx="2">
                  <c:v>0</c:v>
                </c:pt>
                <c:pt idx="3">
                  <c:v>0</c:v>
                </c:pt>
                <c:pt idx="4">
                  <c:v>0</c:v>
                </c:pt>
              </c:numCache>
            </c:numRef>
          </c:val>
          <c:extLst>
            <c:ext xmlns:c16="http://schemas.microsoft.com/office/drawing/2014/chart" uri="{C3380CC4-5D6E-409C-BE32-E72D297353CC}">
              <c16:uniqueId val="{00000001-ABC5-4DB8-804E-28A79840E33A}"/>
            </c:ext>
          </c:extLst>
        </c:ser>
        <c:ser>
          <c:idx val="2"/>
          <c:order val="2"/>
          <c:tx>
            <c:strRef>
              <c:f>Lapas1!$D$1</c:f>
              <c:strCache>
                <c:ptCount val="1"/>
                <c:pt idx="0">
                  <c:v>2022/2023 m.m. </c:v>
                </c:pt>
              </c:strCache>
            </c:strRef>
          </c:tx>
          <c:invertIfNegative val="0"/>
          <c:cat>
            <c:strRef>
              <c:f>Lapas1!$A$2:$A$6</c:f>
              <c:strCache>
                <c:ptCount val="5"/>
                <c:pt idx="0">
                  <c:v>Pagrindinė</c:v>
                </c:pt>
                <c:pt idx="1">
                  <c:v>Parengiamoji</c:v>
                </c:pt>
                <c:pt idx="2">
                  <c:v>Specialioji</c:v>
                </c:pt>
                <c:pt idx="3">
                  <c:v>Atleisti</c:v>
                </c:pt>
                <c:pt idx="4">
                  <c:v>Neįvertinta</c:v>
                </c:pt>
              </c:strCache>
            </c:strRef>
          </c:cat>
          <c:val>
            <c:numRef>
              <c:f>Lapas1!$D$2:$D$6</c:f>
              <c:numCache>
                <c:formatCode>General</c:formatCode>
                <c:ptCount val="5"/>
                <c:pt idx="0">
                  <c:v>98</c:v>
                </c:pt>
                <c:pt idx="1">
                  <c:v>2</c:v>
                </c:pt>
                <c:pt idx="2">
                  <c:v>0</c:v>
                </c:pt>
                <c:pt idx="3">
                  <c:v>0</c:v>
                </c:pt>
                <c:pt idx="4">
                  <c:v>0</c:v>
                </c:pt>
              </c:numCache>
            </c:numRef>
          </c:val>
          <c:extLst>
            <c:ext xmlns:c16="http://schemas.microsoft.com/office/drawing/2014/chart" uri="{C3380CC4-5D6E-409C-BE32-E72D297353CC}">
              <c16:uniqueId val="{00000000-6DE1-4722-AAB0-98B893B6053D}"/>
            </c:ext>
          </c:extLst>
        </c:ser>
        <c:dLbls>
          <c:showLegendKey val="0"/>
          <c:showVal val="0"/>
          <c:showCatName val="0"/>
          <c:showSerName val="0"/>
          <c:showPercent val="0"/>
          <c:showBubbleSize val="0"/>
        </c:dLbls>
        <c:gapWidth val="150"/>
        <c:shape val="cylinder"/>
        <c:axId val="145172736"/>
        <c:axId val="145301504"/>
        <c:axId val="0"/>
      </c:bar3DChart>
      <c:catAx>
        <c:axId val="145172736"/>
        <c:scaling>
          <c:orientation val="minMax"/>
        </c:scaling>
        <c:delete val="0"/>
        <c:axPos val="b"/>
        <c:numFmt formatCode="General" sourceLinked="0"/>
        <c:majorTickMark val="none"/>
        <c:minorTickMark val="none"/>
        <c:tickLblPos val="nextTo"/>
        <c:crossAx val="145301504"/>
        <c:crosses val="autoZero"/>
        <c:auto val="1"/>
        <c:lblAlgn val="ctr"/>
        <c:lblOffset val="100"/>
        <c:noMultiLvlLbl val="0"/>
      </c:catAx>
      <c:valAx>
        <c:axId val="145301504"/>
        <c:scaling>
          <c:orientation val="minMax"/>
        </c:scaling>
        <c:delete val="0"/>
        <c:axPos val="l"/>
        <c:majorGridlines>
          <c:spPr>
            <a:ln>
              <a:noFill/>
            </a:ln>
          </c:spPr>
        </c:majorGridlines>
        <c:numFmt formatCode="General" sourceLinked="1"/>
        <c:majorTickMark val="none"/>
        <c:minorTickMark val="none"/>
        <c:tickLblPos val="nextTo"/>
        <c:txPr>
          <a:bodyPr/>
          <a:lstStyle/>
          <a:p>
            <a:pPr>
              <a:defRPr sz="1600">
                <a:latin typeface="Times New Roman" pitchFamily="18" charset="0"/>
                <a:cs typeface="Times New Roman" pitchFamily="18" charset="0"/>
              </a:defRPr>
            </a:pPr>
            <a:endParaRPr lang="en-US"/>
          </a:p>
        </c:txPr>
        <c:crossAx val="145172736"/>
        <c:crosses val="autoZero"/>
        <c:crossBetween val="between"/>
      </c:valAx>
      <c:dTable>
        <c:showHorzBorder val="1"/>
        <c:showVertBorder val="1"/>
        <c:showOutline val="1"/>
        <c:showKeys val="1"/>
        <c:txPr>
          <a:bodyPr/>
          <a:lstStyle/>
          <a:p>
            <a:pPr rtl="0">
              <a:defRPr sz="1400">
                <a:latin typeface="Times New Roman" pitchFamily="18" charset="0"/>
                <a:cs typeface="Times New Roman" pitchFamily="18" charset="0"/>
              </a:defRPr>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Lapas1!$B$1</c:f>
              <c:strCache>
                <c:ptCount val="1"/>
                <c:pt idx="0">
                  <c:v>2020/2021 m.m.</c:v>
                </c:pt>
              </c:strCache>
            </c:strRef>
          </c:tx>
          <c:invertIfNegative val="0"/>
          <c:cat>
            <c:strRef>
              <c:f>Lapas1!$A$2:$A$6</c:f>
              <c:strCache>
                <c:ptCount val="5"/>
                <c:pt idx="0">
                  <c:v>Pagrindinė</c:v>
                </c:pt>
                <c:pt idx="1">
                  <c:v>Parengiamoji</c:v>
                </c:pt>
                <c:pt idx="2">
                  <c:v>Specialioji</c:v>
                </c:pt>
                <c:pt idx="3">
                  <c:v>Atleisti</c:v>
                </c:pt>
                <c:pt idx="4">
                  <c:v>Neįvertinta</c:v>
                </c:pt>
              </c:strCache>
            </c:strRef>
          </c:cat>
          <c:val>
            <c:numRef>
              <c:f>Lapas1!$B$2:$B$6</c:f>
              <c:numCache>
                <c:formatCode>General</c:formatCode>
                <c:ptCount val="5"/>
                <c:pt idx="0">
                  <c:v>100</c:v>
                </c:pt>
                <c:pt idx="1">
                  <c:v>0</c:v>
                </c:pt>
                <c:pt idx="2">
                  <c:v>0</c:v>
                </c:pt>
                <c:pt idx="3">
                  <c:v>0</c:v>
                </c:pt>
                <c:pt idx="4">
                  <c:v>0</c:v>
                </c:pt>
              </c:numCache>
            </c:numRef>
          </c:val>
          <c:extLst>
            <c:ext xmlns:c16="http://schemas.microsoft.com/office/drawing/2014/chart" uri="{C3380CC4-5D6E-409C-BE32-E72D297353CC}">
              <c16:uniqueId val="{00000000-ABC5-4DB8-804E-28A79840E33A}"/>
            </c:ext>
          </c:extLst>
        </c:ser>
        <c:ser>
          <c:idx val="1"/>
          <c:order val="1"/>
          <c:tx>
            <c:strRef>
              <c:f>Lapas1!$C$1</c:f>
              <c:strCache>
                <c:ptCount val="1"/>
                <c:pt idx="0">
                  <c:v>2021/2022 m. m. </c:v>
                </c:pt>
              </c:strCache>
            </c:strRef>
          </c:tx>
          <c:invertIfNegative val="0"/>
          <c:cat>
            <c:strRef>
              <c:f>Lapas1!$A$2:$A$6</c:f>
              <c:strCache>
                <c:ptCount val="5"/>
                <c:pt idx="0">
                  <c:v>Pagrindinė</c:v>
                </c:pt>
                <c:pt idx="1">
                  <c:v>Parengiamoji</c:v>
                </c:pt>
                <c:pt idx="2">
                  <c:v>Specialioji</c:v>
                </c:pt>
                <c:pt idx="3">
                  <c:v>Atleisti</c:v>
                </c:pt>
                <c:pt idx="4">
                  <c:v>Neįvertinta</c:v>
                </c:pt>
              </c:strCache>
            </c:strRef>
          </c:cat>
          <c:val>
            <c:numRef>
              <c:f>Lapas1!$C$2:$C$6</c:f>
              <c:numCache>
                <c:formatCode>General</c:formatCode>
                <c:ptCount val="5"/>
                <c:pt idx="0">
                  <c:v>100</c:v>
                </c:pt>
                <c:pt idx="1">
                  <c:v>0</c:v>
                </c:pt>
                <c:pt idx="2">
                  <c:v>0</c:v>
                </c:pt>
                <c:pt idx="3">
                  <c:v>0</c:v>
                </c:pt>
                <c:pt idx="4">
                  <c:v>0</c:v>
                </c:pt>
              </c:numCache>
            </c:numRef>
          </c:val>
          <c:extLst>
            <c:ext xmlns:c16="http://schemas.microsoft.com/office/drawing/2014/chart" uri="{C3380CC4-5D6E-409C-BE32-E72D297353CC}">
              <c16:uniqueId val="{00000001-ABC5-4DB8-804E-28A79840E33A}"/>
            </c:ext>
          </c:extLst>
        </c:ser>
        <c:ser>
          <c:idx val="2"/>
          <c:order val="2"/>
          <c:tx>
            <c:strRef>
              <c:f>Lapas1!$D$1</c:f>
              <c:strCache>
                <c:ptCount val="1"/>
                <c:pt idx="0">
                  <c:v>2022/2023 m.m.</c:v>
                </c:pt>
              </c:strCache>
            </c:strRef>
          </c:tx>
          <c:invertIfNegative val="0"/>
          <c:cat>
            <c:strRef>
              <c:f>Lapas1!$A$2:$A$6</c:f>
              <c:strCache>
                <c:ptCount val="5"/>
                <c:pt idx="0">
                  <c:v>Pagrindinė</c:v>
                </c:pt>
                <c:pt idx="1">
                  <c:v>Parengiamoji</c:v>
                </c:pt>
                <c:pt idx="2">
                  <c:v>Specialioji</c:v>
                </c:pt>
                <c:pt idx="3">
                  <c:v>Atleisti</c:v>
                </c:pt>
                <c:pt idx="4">
                  <c:v>Neįvertinta</c:v>
                </c:pt>
              </c:strCache>
            </c:strRef>
          </c:cat>
          <c:val>
            <c:numRef>
              <c:f>Lapas1!$D$2:$D$6</c:f>
              <c:numCache>
                <c:formatCode>General</c:formatCode>
                <c:ptCount val="5"/>
                <c:pt idx="0">
                  <c:v>100</c:v>
                </c:pt>
                <c:pt idx="1">
                  <c:v>0</c:v>
                </c:pt>
                <c:pt idx="2">
                  <c:v>0</c:v>
                </c:pt>
                <c:pt idx="3">
                  <c:v>0</c:v>
                </c:pt>
                <c:pt idx="4">
                  <c:v>0</c:v>
                </c:pt>
              </c:numCache>
            </c:numRef>
          </c:val>
          <c:extLst>
            <c:ext xmlns:c16="http://schemas.microsoft.com/office/drawing/2014/chart" uri="{C3380CC4-5D6E-409C-BE32-E72D297353CC}">
              <c16:uniqueId val="{00000000-BE9E-4EBE-A4D8-BE2FB3B95AE0}"/>
            </c:ext>
          </c:extLst>
        </c:ser>
        <c:dLbls>
          <c:showLegendKey val="0"/>
          <c:showVal val="0"/>
          <c:showCatName val="0"/>
          <c:showSerName val="0"/>
          <c:showPercent val="0"/>
          <c:showBubbleSize val="0"/>
        </c:dLbls>
        <c:gapWidth val="150"/>
        <c:shape val="cylinder"/>
        <c:axId val="145172736"/>
        <c:axId val="145301504"/>
        <c:axId val="0"/>
      </c:bar3DChart>
      <c:catAx>
        <c:axId val="145172736"/>
        <c:scaling>
          <c:orientation val="minMax"/>
        </c:scaling>
        <c:delete val="0"/>
        <c:axPos val="b"/>
        <c:numFmt formatCode="General" sourceLinked="0"/>
        <c:majorTickMark val="none"/>
        <c:minorTickMark val="none"/>
        <c:tickLblPos val="nextTo"/>
        <c:crossAx val="145301504"/>
        <c:crosses val="autoZero"/>
        <c:auto val="1"/>
        <c:lblAlgn val="ctr"/>
        <c:lblOffset val="100"/>
        <c:noMultiLvlLbl val="0"/>
      </c:catAx>
      <c:valAx>
        <c:axId val="145301504"/>
        <c:scaling>
          <c:orientation val="minMax"/>
        </c:scaling>
        <c:delete val="0"/>
        <c:axPos val="l"/>
        <c:majorGridlines>
          <c:spPr>
            <a:ln>
              <a:noFill/>
            </a:ln>
          </c:spPr>
        </c:majorGridlines>
        <c:numFmt formatCode="General" sourceLinked="1"/>
        <c:majorTickMark val="none"/>
        <c:minorTickMark val="none"/>
        <c:tickLblPos val="nextTo"/>
        <c:txPr>
          <a:bodyPr/>
          <a:lstStyle/>
          <a:p>
            <a:pPr>
              <a:defRPr sz="1600">
                <a:latin typeface="Times New Roman" pitchFamily="18" charset="0"/>
                <a:cs typeface="Times New Roman" pitchFamily="18" charset="0"/>
              </a:defRPr>
            </a:pPr>
            <a:endParaRPr lang="en-US"/>
          </a:p>
        </c:txPr>
        <c:crossAx val="145172736"/>
        <c:crosses val="autoZero"/>
        <c:crossBetween val="between"/>
      </c:valAx>
      <c:dTable>
        <c:showHorzBorder val="1"/>
        <c:showVertBorder val="1"/>
        <c:showOutline val="1"/>
        <c:showKeys val="1"/>
        <c:txPr>
          <a:bodyPr/>
          <a:lstStyle/>
          <a:p>
            <a:pPr rtl="0">
              <a:defRPr sz="1400">
                <a:latin typeface="Times New Roman" pitchFamily="18" charset="0"/>
                <a:cs typeface="Times New Roman" pitchFamily="18" charset="0"/>
              </a:defRPr>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1400" b="1" i="0" baseline="0" dirty="0" err="1">
                <a:effectLst/>
                <a:latin typeface="Times New Roman" panose="02020603050405020304" pitchFamily="18" charset="0"/>
                <a:cs typeface="Times New Roman" panose="02020603050405020304" pitchFamily="18" charset="0"/>
              </a:rPr>
              <a:t>Moksleivi</a:t>
            </a:r>
            <a:r>
              <a:rPr lang="lt-LT" sz="1400" b="1" i="0" baseline="0" dirty="0">
                <a:effectLst/>
                <a:latin typeface="Times New Roman" panose="02020603050405020304" pitchFamily="18" charset="0"/>
                <a:cs typeface="Times New Roman" panose="02020603050405020304" pitchFamily="18" charset="0"/>
              </a:rPr>
              <a:t>ų dalis (proc.)</a:t>
            </a:r>
            <a:r>
              <a:rPr lang="en-US" sz="1400" b="1" i="0" baseline="0" dirty="0">
                <a:effectLst/>
                <a:latin typeface="Times New Roman" panose="02020603050405020304" pitchFamily="18" charset="0"/>
                <a:cs typeface="Times New Roman" panose="02020603050405020304" pitchFamily="18" charset="0"/>
              </a:rPr>
              <a:t> ir</a:t>
            </a:r>
            <a:r>
              <a:rPr lang="lt-LT" sz="1400" b="1" i="0" baseline="0" dirty="0">
                <a:effectLst/>
                <a:latin typeface="Times New Roman" panose="02020603050405020304" pitchFamily="18" charset="0"/>
                <a:cs typeface="Times New Roman" panose="02020603050405020304" pitchFamily="18" charset="0"/>
              </a:rPr>
              <a:t> kpi</a:t>
            </a:r>
            <a:r>
              <a:rPr lang="en-US" sz="1400" b="1" i="0" baseline="0" dirty="0">
                <a:effectLst/>
                <a:latin typeface="Times New Roman" panose="02020603050405020304" pitchFamily="18" charset="0"/>
                <a:cs typeface="Times New Roman" panose="02020603050405020304" pitchFamily="18" charset="0"/>
              </a:rPr>
              <a:t>+KPI </a:t>
            </a:r>
            <a:r>
              <a:rPr lang="lt-LT" sz="1400" b="1" i="0" baseline="0" dirty="0">
                <a:effectLst/>
                <a:latin typeface="Times New Roman" panose="02020603050405020304" pitchFamily="18" charset="0"/>
                <a:cs typeface="Times New Roman" panose="02020603050405020304" pitchFamily="18" charset="0"/>
              </a:rPr>
              <a:t>indekso </a:t>
            </a:r>
            <a:r>
              <a:rPr lang="en-US" sz="1400" b="1" i="0" baseline="0" dirty="0" err="1">
                <a:effectLst/>
                <a:latin typeface="Times New Roman" panose="02020603050405020304" pitchFamily="18" charset="0"/>
                <a:cs typeface="Times New Roman" panose="02020603050405020304" pitchFamily="18" charset="0"/>
              </a:rPr>
              <a:t>reik</a:t>
            </a:r>
            <a:r>
              <a:rPr lang="lt-LT" sz="1400" b="1" i="0" baseline="0" dirty="0">
                <a:effectLst/>
                <a:latin typeface="Times New Roman" panose="02020603050405020304" pitchFamily="18" charset="0"/>
                <a:cs typeface="Times New Roman" panose="02020603050405020304" pitchFamily="18" charset="0"/>
              </a:rPr>
              <a:t>šmės pasiskirstymas </a:t>
            </a:r>
            <a:r>
              <a:rPr lang="en-US" sz="1400" b="1" i="0" baseline="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endParaRPr lang="en-US" dirty="0"/>
          </a:p>
        </c:rich>
      </c:tx>
      <c:layout>
        <c:manualLayout>
          <c:xMode val="edge"/>
          <c:yMode val="edge"/>
          <c:x val="0.17568744531933508"/>
          <c:y val="3.7037037037037035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6580927384076991E-2"/>
          <c:y val="0.31152777777777785"/>
          <c:w val="0.90286351706036749"/>
          <c:h val="0.46591025080198306"/>
        </c:manualLayout>
      </c:layout>
      <c:bar3DChart>
        <c:barDir val="col"/>
        <c:grouping val="clustered"/>
        <c:varyColors val="0"/>
        <c:ser>
          <c:idx val="0"/>
          <c:order val="0"/>
          <c:tx>
            <c:strRef>
              <c:f>Sheet1!$C$3</c:f>
              <c:strCache>
                <c:ptCount val="1"/>
                <c:pt idx="0">
                  <c:v>2021/2022 m.m.</c:v>
                </c:pt>
              </c:strCache>
            </c:strRef>
          </c:tx>
          <c:spPr>
            <a:solidFill>
              <a:schemeClr val="accent1"/>
            </a:solidFill>
            <a:ln>
              <a:noFill/>
            </a:ln>
            <a:effectLst/>
            <a:sp3d/>
          </c:spPr>
          <c:invertIfNegative val="0"/>
          <c:cat>
            <c:strRef>
              <c:f>Sheet1!$B$4:$B$8</c:f>
              <c:strCache>
                <c:ptCount val="5"/>
                <c:pt idx="0">
                  <c:v>Labai žemas</c:v>
                </c:pt>
                <c:pt idx="1">
                  <c:v>Žemas</c:v>
                </c:pt>
                <c:pt idx="2">
                  <c:v>Vidutinis</c:v>
                </c:pt>
                <c:pt idx="3">
                  <c:v>Aukštas</c:v>
                </c:pt>
                <c:pt idx="4">
                  <c:v>Labai aukštas</c:v>
                </c:pt>
              </c:strCache>
            </c:strRef>
          </c:cat>
          <c:val>
            <c:numRef>
              <c:f>Sheet1!$C$4:$C$8</c:f>
              <c:numCache>
                <c:formatCode>General</c:formatCode>
                <c:ptCount val="5"/>
                <c:pt idx="0">
                  <c:v>16</c:v>
                </c:pt>
                <c:pt idx="1">
                  <c:v>14</c:v>
                </c:pt>
                <c:pt idx="2">
                  <c:v>24</c:v>
                </c:pt>
                <c:pt idx="3">
                  <c:v>25</c:v>
                </c:pt>
                <c:pt idx="4">
                  <c:v>21</c:v>
                </c:pt>
              </c:numCache>
            </c:numRef>
          </c:val>
          <c:extLst>
            <c:ext xmlns:c16="http://schemas.microsoft.com/office/drawing/2014/chart" uri="{C3380CC4-5D6E-409C-BE32-E72D297353CC}">
              <c16:uniqueId val="{00000000-840D-4025-BBCB-BDD2D2ADB8C4}"/>
            </c:ext>
          </c:extLst>
        </c:ser>
        <c:ser>
          <c:idx val="1"/>
          <c:order val="1"/>
          <c:tx>
            <c:strRef>
              <c:f>Sheet1!$D$3</c:f>
              <c:strCache>
                <c:ptCount val="1"/>
                <c:pt idx="0">
                  <c:v>2022/2023 m.m.</c:v>
                </c:pt>
              </c:strCache>
            </c:strRef>
          </c:tx>
          <c:spPr>
            <a:solidFill>
              <a:schemeClr val="accent2"/>
            </a:solidFill>
            <a:ln>
              <a:noFill/>
            </a:ln>
            <a:effectLst/>
            <a:sp3d/>
          </c:spPr>
          <c:invertIfNegative val="0"/>
          <c:cat>
            <c:strRef>
              <c:f>Sheet1!$B$4:$B$8</c:f>
              <c:strCache>
                <c:ptCount val="5"/>
                <c:pt idx="0">
                  <c:v>Labai žemas</c:v>
                </c:pt>
                <c:pt idx="1">
                  <c:v>Žemas</c:v>
                </c:pt>
                <c:pt idx="2">
                  <c:v>Vidutinis</c:v>
                </c:pt>
                <c:pt idx="3">
                  <c:v>Aukštas</c:v>
                </c:pt>
                <c:pt idx="4">
                  <c:v>Labai aukštas</c:v>
                </c:pt>
              </c:strCache>
            </c:strRef>
          </c:cat>
          <c:val>
            <c:numRef>
              <c:f>Sheet1!$D$4:$D$8</c:f>
              <c:numCache>
                <c:formatCode>General</c:formatCode>
                <c:ptCount val="5"/>
                <c:pt idx="0">
                  <c:v>16</c:v>
                </c:pt>
                <c:pt idx="1">
                  <c:v>17</c:v>
                </c:pt>
                <c:pt idx="2">
                  <c:v>24</c:v>
                </c:pt>
                <c:pt idx="3">
                  <c:v>23</c:v>
                </c:pt>
                <c:pt idx="4">
                  <c:v>20</c:v>
                </c:pt>
              </c:numCache>
            </c:numRef>
          </c:val>
          <c:extLst>
            <c:ext xmlns:c16="http://schemas.microsoft.com/office/drawing/2014/chart" uri="{C3380CC4-5D6E-409C-BE32-E72D297353CC}">
              <c16:uniqueId val="{00000001-840D-4025-BBCB-BDD2D2ADB8C4}"/>
            </c:ext>
          </c:extLst>
        </c:ser>
        <c:dLbls>
          <c:showLegendKey val="0"/>
          <c:showVal val="0"/>
          <c:showCatName val="0"/>
          <c:showSerName val="0"/>
          <c:showPercent val="0"/>
          <c:showBubbleSize val="0"/>
        </c:dLbls>
        <c:gapWidth val="150"/>
        <c:shape val="box"/>
        <c:axId val="223082495"/>
        <c:axId val="223079583"/>
        <c:axId val="0"/>
      </c:bar3DChart>
      <c:catAx>
        <c:axId val="22308249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3079583"/>
        <c:crosses val="autoZero"/>
        <c:auto val="1"/>
        <c:lblAlgn val="ctr"/>
        <c:lblOffset val="100"/>
        <c:noMultiLvlLbl val="0"/>
      </c:catAx>
      <c:valAx>
        <c:axId val="2230795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30824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270AE74-86E7-4CEA-978C-73784404038E}" type="datetimeFigureOut">
              <a:rPr lang="lt-LT" smtClean="0"/>
              <a:t>2023-02-01</a:t>
            </a:fld>
            <a:endParaRPr lang="lt-LT"/>
          </a:p>
        </p:txBody>
      </p:sp>
      <p:sp>
        <p:nvSpPr>
          <p:cNvPr id="4" name="Poraštės vietos rezervavimo ženklas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lt-LT"/>
          </a:p>
        </p:txBody>
      </p:sp>
      <p:sp>
        <p:nvSpPr>
          <p:cNvPr id="5" name="Skaidrės numerio vietos rezervavimo ženklas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8EA8DC5-84A5-401C-85DA-E9E2F651512F}" type="slidenum">
              <a:rPr lang="lt-LT" smtClean="0"/>
              <a:t>‹#›</a:t>
            </a:fld>
            <a:endParaRPr lang="lt-LT"/>
          </a:p>
        </p:txBody>
      </p:sp>
    </p:spTree>
    <p:extLst>
      <p:ext uri="{BB962C8B-B14F-4D97-AF65-F5344CB8AC3E}">
        <p14:creationId xmlns:p14="http://schemas.microsoft.com/office/powerpoint/2010/main" val="765868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lt-LT"/>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D270941A-8DA6-4CCD-A5A3-B3823D96834B}" type="datetimeFigureOut">
              <a:rPr lang="lt-LT"/>
              <a:pPr>
                <a:defRPr/>
              </a:pPr>
              <a:t>2023-02-01</a:t>
            </a:fld>
            <a:endParaRPr lang="lt-LT"/>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lt-LT"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t-LT"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lt-LT"/>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0A38CF9F-0530-4476-A818-9F687626E345}" type="slidenum">
              <a:rPr lang="lt-LT"/>
              <a:pPr>
                <a:defRPr/>
              </a:pPr>
              <a:t>‹#›</a:t>
            </a:fld>
            <a:endParaRPr lang="lt-LT"/>
          </a:p>
        </p:txBody>
      </p:sp>
    </p:spTree>
    <p:extLst>
      <p:ext uri="{BB962C8B-B14F-4D97-AF65-F5344CB8AC3E}">
        <p14:creationId xmlns:p14="http://schemas.microsoft.com/office/powerpoint/2010/main" val="332061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44E01-5CD2-40E8-BD94-1E4DCB6B06C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BBE6840-197E-4BD0-B029-3299E127423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A7544F7-FD4A-40CE-B944-A6778C547749}"/>
              </a:ext>
            </a:extLst>
          </p:cNvPr>
          <p:cNvSpPr>
            <a:spLocks noGrp="1"/>
          </p:cNvSpPr>
          <p:nvPr>
            <p:ph type="dt" sz="half" idx="10"/>
          </p:nvPr>
        </p:nvSpPr>
        <p:spPr/>
        <p:txBody>
          <a:bodyPr/>
          <a:lstStyle/>
          <a:p>
            <a:pPr>
              <a:defRPr/>
            </a:pPr>
            <a:fld id="{8653D544-48B5-4AF0-AFC8-68AA7FAD84C4}" type="datetimeFigureOut">
              <a:rPr lang="lt-LT" smtClean="0"/>
              <a:pPr>
                <a:defRPr/>
              </a:pPr>
              <a:t>2023-02-01</a:t>
            </a:fld>
            <a:endParaRPr lang="lt-LT"/>
          </a:p>
        </p:txBody>
      </p:sp>
      <p:sp>
        <p:nvSpPr>
          <p:cNvPr id="5" name="Footer Placeholder 4">
            <a:extLst>
              <a:ext uri="{FF2B5EF4-FFF2-40B4-BE49-F238E27FC236}">
                <a16:creationId xmlns:a16="http://schemas.microsoft.com/office/drawing/2014/main" id="{5C417C76-1B9F-43B8-8D34-A795415CB10C}"/>
              </a:ext>
            </a:extLst>
          </p:cNvPr>
          <p:cNvSpPr>
            <a:spLocks noGrp="1"/>
          </p:cNvSpPr>
          <p:nvPr>
            <p:ph type="ftr" sz="quarter" idx="11"/>
          </p:nvPr>
        </p:nvSpPr>
        <p:spPr/>
        <p:txBody>
          <a:bodyPr/>
          <a:lstStyle/>
          <a:p>
            <a:pPr>
              <a:defRPr/>
            </a:pPr>
            <a:endParaRPr lang="lt-LT"/>
          </a:p>
        </p:txBody>
      </p:sp>
      <p:sp>
        <p:nvSpPr>
          <p:cNvPr id="6" name="Slide Number Placeholder 5">
            <a:extLst>
              <a:ext uri="{FF2B5EF4-FFF2-40B4-BE49-F238E27FC236}">
                <a16:creationId xmlns:a16="http://schemas.microsoft.com/office/drawing/2014/main" id="{6BEA3100-1835-4C6A-B85C-06251002A53C}"/>
              </a:ext>
            </a:extLst>
          </p:cNvPr>
          <p:cNvSpPr>
            <a:spLocks noGrp="1"/>
          </p:cNvSpPr>
          <p:nvPr>
            <p:ph type="sldNum" sz="quarter" idx="12"/>
          </p:nvPr>
        </p:nvSpPr>
        <p:spPr/>
        <p:txBody>
          <a:body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3591721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00EF3-99E1-4AA6-B50C-3D0586CA05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8E348B-7545-49EF-B493-79AFE10E3D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D75F3-DFA7-45F1-A4BA-097CAA616269}"/>
              </a:ext>
            </a:extLst>
          </p:cNvPr>
          <p:cNvSpPr>
            <a:spLocks noGrp="1"/>
          </p:cNvSpPr>
          <p:nvPr>
            <p:ph type="dt" sz="half" idx="10"/>
          </p:nvPr>
        </p:nvSpPr>
        <p:spPr/>
        <p:txBody>
          <a:bodyPr/>
          <a:lstStyle/>
          <a:p>
            <a:pPr>
              <a:defRPr/>
            </a:pPr>
            <a:fld id="{8653D544-48B5-4AF0-AFC8-68AA7FAD84C4}" type="datetimeFigureOut">
              <a:rPr lang="lt-LT" smtClean="0"/>
              <a:pPr>
                <a:defRPr/>
              </a:pPr>
              <a:t>2023-02-01</a:t>
            </a:fld>
            <a:endParaRPr lang="lt-LT"/>
          </a:p>
        </p:txBody>
      </p:sp>
      <p:sp>
        <p:nvSpPr>
          <p:cNvPr id="5" name="Footer Placeholder 4">
            <a:extLst>
              <a:ext uri="{FF2B5EF4-FFF2-40B4-BE49-F238E27FC236}">
                <a16:creationId xmlns:a16="http://schemas.microsoft.com/office/drawing/2014/main" id="{CC35B941-EE77-4696-9447-A32112BC3FF3}"/>
              </a:ext>
            </a:extLst>
          </p:cNvPr>
          <p:cNvSpPr>
            <a:spLocks noGrp="1"/>
          </p:cNvSpPr>
          <p:nvPr>
            <p:ph type="ftr" sz="quarter" idx="11"/>
          </p:nvPr>
        </p:nvSpPr>
        <p:spPr/>
        <p:txBody>
          <a:bodyPr/>
          <a:lstStyle/>
          <a:p>
            <a:pPr>
              <a:defRPr/>
            </a:pPr>
            <a:endParaRPr lang="lt-LT"/>
          </a:p>
        </p:txBody>
      </p:sp>
      <p:sp>
        <p:nvSpPr>
          <p:cNvPr id="6" name="Slide Number Placeholder 5">
            <a:extLst>
              <a:ext uri="{FF2B5EF4-FFF2-40B4-BE49-F238E27FC236}">
                <a16:creationId xmlns:a16="http://schemas.microsoft.com/office/drawing/2014/main" id="{BFAC0780-18AB-45FC-81F5-EB75C48EA60F}"/>
              </a:ext>
            </a:extLst>
          </p:cNvPr>
          <p:cNvSpPr>
            <a:spLocks noGrp="1"/>
          </p:cNvSpPr>
          <p:nvPr>
            <p:ph type="sldNum" sz="quarter" idx="12"/>
          </p:nvPr>
        </p:nvSpPr>
        <p:spPr/>
        <p:txBody>
          <a:body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101186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3B2288-997C-47F6-8893-DE29A32A17A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743ABB-9522-4BC7-B1ED-89DD076F0D6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F1ED27-57FA-4693-B036-4473A18B5A7E}"/>
              </a:ext>
            </a:extLst>
          </p:cNvPr>
          <p:cNvSpPr>
            <a:spLocks noGrp="1"/>
          </p:cNvSpPr>
          <p:nvPr>
            <p:ph type="dt" sz="half" idx="10"/>
          </p:nvPr>
        </p:nvSpPr>
        <p:spPr/>
        <p:txBody>
          <a:bodyPr/>
          <a:lstStyle/>
          <a:p>
            <a:pPr>
              <a:defRPr/>
            </a:pPr>
            <a:fld id="{8653D544-48B5-4AF0-AFC8-68AA7FAD84C4}" type="datetimeFigureOut">
              <a:rPr lang="lt-LT" smtClean="0"/>
              <a:pPr>
                <a:defRPr/>
              </a:pPr>
              <a:t>2023-02-01</a:t>
            </a:fld>
            <a:endParaRPr lang="lt-LT"/>
          </a:p>
        </p:txBody>
      </p:sp>
      <p:sp>
        <p:nvSpPr>
          <p:cNvPr id="5" name="Footer Placeholder 4">
            <a:extLst>
              <a:ext uri="{FF2B5EF4-FFF2-40B4-BE49-F238E27FC236}">
                <a16:creationId xmlns:a16="http://schemas.microsoft.com/office/drawing/2014/main" id="{C9EB1D3A-7265-456C-ACDE-01D6CC2E78DE}"/>
              </a:ext>
            </a:extLst>
          </p:cNvPr>
          <p:cNvSpPr>
            <a:spLocks noGrp="1"/>
          </p:cNvSpPr>
          <p:nvPr>
            <p:ph type="ftr" sz="quarter" idx="11"/>
          </p:nvPr>
        </p:nvSpPr>
        <p:spPr/>
        <p:txBody>
          <a:bodyPr/>
          <a:lstStyle/>
          <a:p>
            <a:pPr>
              <a:defRPr/>
            </a:pPr>
            <a:endParaRPr lang="lt-LT"/>
          </a:p>
        </p:txBody>
      </p:sp>
      <p:sp>
        <p:nvSpPr>
          <p:cNvPr id="6" name="Slide Number Placeholder 5">
            <a:extLst>
              <a:ext uri="{FF2B5EF4-FFF2-40B4-BE49-F238E27FC236}">
                <a16:creationId xmlns:a16="http://schemas.microsoft.com/office/drawing/2014/main" id="{43098036-A0CB-4286-BBE8-6A667E6F87D2}"/>
              </a:ext>
            </a:extLst>
          </p:cNvPr>
          <p:cNvSpPr>
            <a:spLocks noGrp="1"/>
          </p:cNvSpPr>
          <p:nvPr>
            <p:ph type="sldNum" sz="quarter" idx="12"/>
          </p:nvPr>
        </p:nvSpPr>
        <p:spPr/>
        <p:txBody>
          <a:body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2786877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B564B1B-61ED-C442-86AB-4C2AF1E53F6C}"/>
              </a:ext>
            </a:extLst>
          </p:cNvPr>
          <p:cNvSpPr>
            <a:spLocks noGrp="1"/>
          </p:cNvSpPr>
          <p:nvPr>
            <p:ph type="subTitle" idx="1" hasCustomPrompt="1"/>
          </p:nvPr>
        </p:nvSpPr>
        <p:spPr>
          <a:xfrm>
            <a:off x="484632" y="4999382"/>
            <a:ext cx="5207508" cy="1035658"/>
          </a:xfrm>
        </p:spPr>
        <p:txBody>
          <a:bodyPr>
            <a:normAutofit/>
          </a:bodyPr>
          <a:lstStyle>
            <a:lvl1pPr marL="0" indent="0" algn="l">
              <a:buNone/>
              <a:defRPr sz="1500" b="0" i="0">
                <a:solidFill>
                  <a:schemeClr val="bg1"/>
                </a:solidFill>
                <a:latin typeface="Space Grotesk Medium"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Short subtitle </a:t>
            </a:r>
            <a:r>
              <a:rPr lang="en-GB" dirty="0" err="1"/>
              <a:t>dolor</a:t>
            </a:r>
            <a:r>
              <a:rPr lang="en-GB" dirty="0"/>
              <a:t> sit </a:t>
            </a:r>
            <a:r>
              <a:rPr lang="en-GB" dirty="0" err="1"/>
              <a:t>amet</a:t>
            </a:r>
            <a:endParaRPr lang="en-US" dirty="0"/>
          </a:p>
        </p:txBody>
      </p:sp>
      <p:sp>
        <p:nvSpPr>
          <p:cNvPr id="5" name="Footer Placeholder 4">
            <a:extLst>
              <a:ext uri="{FF2B5EF4-FFF2-40B4-BE49-F238E27FC236}">
                <a16:creationId xmlns:a16="http://schemas.microsoft.com/office/drawing/2014/main" id="{8371F221-997F-ED49-809C-691CF821CD22}"/>
              </a:ext>
            </a:extLst>
          </p:cNvPr>
          <p:cNvSpPr>
            <a:spLocks noGrp="1"/>
          </p:cNvSpPr>
          <p:nvPr>
            <p:ph type="ftr" sz="quarter" idx="11"/>
          </p:nvPr>
        </p:nvSpPr>
        <p:spPr>
          <a:xfrm>
            <a:off x="484632" y="1704110"/>
            <a:ext cx="8005572" cy="2898244"/>
          </a:xfrm>
        </p:spPr>
        <p:txBody>
          <a:bodyPr anchor="b"/>
          <a:lstStyle>
            <a:lvl1pPr marL="0" marR="0" indent="0" algn="l" defTabSz="685800" rtl="0" eaLnBrk="1" fontAlgn="auto" latinLnBrk="0" hangingPunct="1">
              <a:lnSpc>
                <a:spcPct val="100000"/>
              </a:lnSpc>
              <a:spcBef>
                <a:spcPts val="0"/>
              </a:spcBef>
              <a:spcAft>
                <a:spcPts val="0"/>
              </a:spcAft>
              <a:buClrTx/>
              <a:buSzTx/>
              <a:buFontTx/>
              <a:buNone/>
              <a:tabLst/>
              <a:defRPr sz="4875">
                <a:solidFill>
                  <a:schemeClr val="bg1"/>
                </a:solidFill>
              </a:defRPr>
            </a:lvl1pPr>
          </a:lstStyle>
          <a:p>
            <a:r>
              <a:rPr lang="en-GB" cap="all" dirty="0">
                <a:latin typeface="Rando" pitchFamily="2" charset="77"/>
                <a:ea typeface="+mj-ea"/>
                <a:cs typeface="Rando" pitchFamily="2" charset="77"/>
              </a:rPr>
              <a:t>Title name sit </a:t>
            </a:r>
            <a:r>
              <a:rPr lang="en-GB" cap="all" dirty="0" err="1">
                <a:latin typeface="Rando" pitchFamily="2" charset="77"/>
                <a:ea typeface="+mj-ea"/>
                <a:cs typeface="Rando" pitchFamily="2" charset="77"/>
              </a:rPr>
              <a:t>amet</a:t>
            </a:r>
            <a:endParaRPr lang="en-GB" cap="all" dirty="0">
              <a:latin typeface="Rando" pitchFamily="2" charset="77"/>
              <a:ea typeface="+mj-ea"/>
              <a:cs typeface="Rando" pitchFamily="2" charset="77"/>
            </a:endParaRPr>
          </a:p>
          <a:p>
            <a:r>
              <a:rPr lang="en-GB" cap="all" dirty="0" err="1">
                <a:latin typeface="Rando" pitchFamily="2" charset="77"/>
                <a:ea typeface="+mj-ea"/>
                <a:cs typeface="Rando" pitchFamily="2" charset="77"/>
              </a:rPr>
              <a:t>dolor</a:t>
            </a:r>
            <a:r>
              <a:rPr lang="en-GB" cap="all" dirty="0">
                <a:latin typeface="Rando" pitchFamily="2" charset="77"/>
                <a:ea typeface="+mj-ea"/>
                <a:cs typeface="Rando" pitchFamily="2" charset="77"/>
              </a:rPr>
              <a:t> </a:t>
            </a:r>
            <a:r>
              <a:rPr lang="en-GB" cap="all" dirty="0" err="1">
                <a:latin typeface="Rando" pitchFamily="2" charset="77"/>
                <a:ea typeface="+mj-ea"/>
                <a:cs typeface="Rando" pitchFamily="2" charset="77"/>
              </a:rPr>
              <a:t>delenit</a:t>
            </a:r>
            <a:r>
              <a:rPr lang="en-GB" cap="all" dirty="0">
                <a:latin typeface="Rando" pitchFamily="2" charset="77"/>
                <a:ea typeface="+mj-ea"/>
                <a:cs typeface="Rando" pitchFamily="2" charset="77"/>
              </a:rPr>
              <a:t> </a:t>
            </a:r>
            <a:r>
              <a:rPr lang="en-GB" cap="all" dirty="0" err="1">
                <a:latin typeface="Rando" pitchFamily="2" charset="77"/>
                <a:ea typeface="+mj-ea"/>
                <a:cs typeface="Rando" pitchFamily="2" charset="77"/>
              </a:rPr>
              <a:t>augue</a:t>
            </a:r>
            <a:endParaRPr lang="en-US" dirty="0"/>
          </a:p>
        </p:txBody>
      </p:sp>
    </p:spTree>
    <p:extLst>
      <p:ext uri="{BB962C8B-B14F-4D97-AF65-F5344CB8AC3E}">
        <p14:creationId xmlns:p14="http://schemas.microsoft.com/office/powerpoint/2010/main" val="384489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25661-974E-41BD-B6C8-14E9B48ADC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0BB4EE-A86D-4920-9994-337552D2D3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42C87-9656-4936-BB89-F8EC35FFB095}"/>
              </a:ext>
            </a:extLst>
          </p:cNvPr>
          <p:cNvSpPr>
            <a:spLocks noGrp="1"/>
          </p:cNvSpPr>
          <p:nvPr>
            <p:ph type="dt" sz="half" idx="10"/>
          </p:nvPr>
        </p:nvSpPr>
        <p:spPr/>
        <p:txBody>
          <a:bodyPr/>
          <a:lstStyle/>
          <a:p>
            <a:pPr>
              <a:defRPr/>
            </a:pPr>
            <a:fld id="{8653D544-48B5-4AF0-AFC8-68AA7FAD84C4}" type="datetimeFigureOut">
              <a:rPr lang="lt-LT" smtClean="0"/>
              <a:pPr>
                <a:defRPr/>
              </a:pPr>
              <a:t>2023-02-01</a:t>
            </a:fld>
            <a:endParaRPr lang="lt-LT"/>
          </a:p>
        </p:txBody>
      </p:sp>
      <p:sp>
        <p:nvSpPr>
          <p:cNvPr id="5" name="Footer Placeholder 4">
            <a:extLst>
              <a:ext uri="{FF2B5EF4-FFF2-40B4-BE49-F238E27FC236}">
                <a16:creationId xmlns:a16="http://schemas.microsoft.com/office/drawing/2014/main" id="{1BD19E90-03A7-445F-836F-DDDA7B6C7D41}"/>
              </a:ext>
            </a:extLst>
          </p:cNvPr>
          <p:cNvSpPr>
            <a:spLocks noGrp="1"/>
          </p:cNvSpPr>
          <p:nvPr>
            <p:ph type="ftr" sz="quarter" idx="11"/>
          </p:nvPr>
        </p:nvSpPr>
        <p:spPr/>
        <p:txBody>
          <a:bodyPr/>
          <a:lstStyle/>
          <a:p>
            <a:pPr>
              <a:defRPr/>
            </a:pPr>
            <a:endParaRPr lang="lt-LT"/>
          </a:p>
        </p:txBody>
      </p:sp>
      <p:sp>
        <p:nvSpPr>
          <p:cNvPr id="6" name="Slide Number Placeholder 5">
            <a:extLst>
              <a:ext uri="{FF2B5EF4-FFF2-40B4-BE49-F238E27FC236}">
                <a16:creationId xmlns:a16="http://schemas.microsoft.com/office/drawing/2014/main" id="{969E5940-911C-47AF-9F54-D1DD499959FF}"/>
              </a:ext>
            </a:extLst>
          </p:cNvPr>
          <p:cNvSpPr>
            <a:spLocks noGrp="1"/>
          </p:cNvSpPr>
          <p:nvPr>
            <p:ph type="sldNum" sz="quarter" idx="12"/>
          </p:nvPr>
        </p:nvSpPr>
        <p:spPr/>
        <p:txBody>
          <a:body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3819435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57CF9-30B1-4A81-8BA6-83DB260D720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99D66D5-3D87-4FBC-95A8-0ADAE792589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D9A7C9-DBAB-4DF4-A1A5-2A5FCB225279}"/>
              </a:ext>
            </a:extLst>
          </p:cNvPr>
          <p:cNvSpPr>
            <a:spLocks noGrp="1"/>
          </p:cNvSpPr>
          <p:nvPr>
            <p:ph type="dt" sz="half" idx="10"/>
          </p:nvPr>
        </p:nvSpPr>
        <p:spPr/>
        <p:txBody>
          <a:bodyPr/>
          <a:lstStyle/>
          <a:p>
            <a:pPr>
              <a:defRPr/>
            </a:pPr>
            <a:fld id="{8653D544-48B5-4AF0-AFC8-68AA7FAD84C4}" type="datetimeFigureOut">
              <a:rPr lang="lt-LT" smtClean="0"/>
              <a:pPr>
                <a:defRPr/>
              </a:pPr>
              <a:t>2023-02-01</a:t>
            </a:fld>
            <a:endParaRPr lang="lt-LT"/>
          </a:p>
        </p:txBody>
      </p:sp>
      <p:sp>
        <p:nvSpPr>
          <p:cNvPr id="5" name="Footer Placeholder 4">
            <a:extLst>
              <a:ext uri="{FF2B5EF4-FFF2-40B4-BE49-F238E27FC236}">
                <a16:creationId xmlns:a16="http://schemas.microsoft.com/office/drawing/2014/main" id="{7C536E41-8C79-49E7-88C0-F0B3E7AD66E6}"/>
              </a:ext>
            </a:extLst>
          </p:cNvPr>
          <p:cNvSpPr>
            <a:spLocks noGrp="1"/>
          </p:cNvSpPr>
          <p:nvPr>
            <p:ph type="ftr" sz="quarter" idx="11"/>
          </p:nvPr>
        </p:nvSpPr>
        <p:spPr/>
        <p:txBody>
          <a:bodyPr/>
          <a:lstStyle/>
          <a:p>
            <a:pPr>
              <a:defRPr/>
            </a:pPr>
            <a:endParaRPr lang="lt-LT"/>
          </a:p>
        </p:txBody>
      </p:sp>
      <p:sp>
        <p:nvSpPr>
          <p:cNvPr id="6" name="Slide Number Placeholder 5">
            <a:extLst>
              <a:ext uri="{FF2B5EF4-FFF2-40B4-BE49-F238E27FC236}">
                <a16:creationId xmlns:a16="http://schemas.microsoft.com/office/drawing/2014/main" id="{3038534D-D83B-46BC-957B-BB68824D13A9}"/>
              </a:ext>
            </a:extLst>
          </p:cNvPr>
          <p:cNvSpPr>
            <a:spLocks noGrp="1"/>
          </p:cNvSpPr>
          <p:nvPr>
            <p:ph type="sldNum" sz="quarter" idx="12"/>
          </p:nvPr>
        </p:nvSpPr>
        <p:spPr/>
        <p:txBody>
          <a:body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1222694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9BC1D-6FFD-498C-BE9A-BD0ABB38C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361688-FA6D-4393-8F1D-2EA234260CC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1BD875-2F88-4297-9F1D-25E6962B45B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228063-83BF-4BB9-BF43-28C043CFE95B}"/>
              </a:ext>
            </a:extLst>
          </p:cNvPr>
          <p:cNvSpPr>
            <a:spLocks noGrp="1"/>
          </p:cNvSpPr>
          <p:nvPr>
            <p:ph type="dt" sz="half" idx="10"/>
          </p:nvPr>
        </p:nvSpPr>
        <p:spPr/>
        <p:txBody>
          <a:bodyPr/>
          <a:lstStyle/>
          <a:p>
            <a:pPr>
              <a:defRPr/>
            </a:pPr>
            <a:fld id="{8653D544-48B5-4AF0-AFC8-68AA7FAD84C4}" type="datetimeFigureOut">
              <a:rPr lang="lt-LT" smtClean="0"/>
              <a:pPr>
                <a:defRPr/>
              </a:pPr>
              <a:t>2023-02-01</a:t>
            </a:fld>
            <a:endParaRPr lang="lt-LT"/>
          </a:p>
        </p:txBody>
      </p:sp>
      <p:sp>
        <p:nvSpPr>
          <p:cNvPr id="6" name="Footer Placeholder 5">
            <a:extLst>
              <a:ext uri="{FF2B5EF4-FFF2-40B4-BE49-F238E27FC236}">
                <a16:creationId xmlns:a16="http://schemas.microsoft.com/office/drawing/2014/main" id="{4312E0C8-ECA7-4DA3-A60D-E01F76F9A0B0}"/>
              </a:ext>
            </a:extLst>
          </p:cNvPr>
          <p:cNvSpPr>
            <a:spLocks noGrp="1"/>
          </p:cNvSpPr>
          <p:nvPr>
            <p:ph type="ftr" sz="quarter" idx="11"/>
          </p:nvPr>
        </p:nvSpPr>
        <p:spPr/>
        <p:txBody>
          <a:bodyPr/>
          <a:lstStyle/>
          <a:p>
            <a:pPr>
              <a:defRPr/>
            </a:pPr>
            <a:endParaRPr lang="lt-LT"/>
          </a:p>
        </p:txBody>
      </p:sp>
      <p:sp>
        <p:nvSpPr>
          <p:cNvPr id="7" name="Slide Number Placeholder 6">
            <a:extLst>
              <a:ext uri="{FF2B5EF4-FFF2-40B4-BE49-F238E27FC236}">
                <a16:creationId xmlns:a16="http://schemas.microsoft.com/office/drawing/2014/main" id="{F2F1CBEA-493F-401B-B4D1-0316BCF6A432}"/>
              </a:ext>
            </a:extLst>
          </p:cNvPr>
          <p:cNvSpPr>
            <a:spLocks noGrp="1"/>
          </p:cNvSpPr>
          <p:nvPr>
            <p:ph type="sldNum" sz="quarter" idx="12"/>
          </p:nvPr>
        </p:nvSpPr>
        <p:spPr/>
        <p:txBody>
          <a:body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63263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1453-73CF-470C-86AD-433B287D158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07F3FD-D5CD-460E-8061-25B712378E9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77DC06F-D678-43A1-8223-1283419B3CE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7DC7BC-16BF-4E00-9D3C-F35DEBBAAE3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249F9A0-A09A-429C-9027-F064ADEAB0A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D89876-3509-476C-8B3F-510A15043227}"/>
              </a:ext>
            </a:extLst>
          </p:cNvPr>
          <p:cNvSpPr>
            <a:spLocks noGrp="1"/>
          </p:cNvSpPr>
          <p:nvPr>
            <p:ph type="dt" sz="half" idx="10"/>
          </p:nvPr>
        </p:nvSpPr>
        <p:spPr/>
        <p:txBody>
          <a:bodyPr/>
          <a:lstStyle/>
          <a:p>
            <a:pPr>
              <a:defRPr/>
            </a:pPr>
            <a:fld id="{8653D544-48B5-4AF0-AFC8-68AA7FAD84C4}" type="datetimeFigureOut">
              <a:rPr lang="lt-LT" smtClean="0"/>
              <a:pPr>
                <a:defRPr/>
              </a:pPr>
              <a:t>2023-02-01</a:t>
            </a:fld>
            <a:endParaRPr lang="lt-LT"/>
          </a:p>
        </p:txBody>
      </p:sp>
      <p:sp>
        <p:nvSpPr>
          <p:cNvPr id="8" name="Footer Placeholder 7">
            <a:extLst>
              <a:ext uri="{FF2B5EF4-FFF2-40B4-BE49-F238E27FC236}">
                <a16:creationId xmlns:a16="http://schemas.microsoft.com/office/drawing/2014/main" id="{F00FB0E8-C298-4581-B878-EBB423E85CBF}"/>
              </a:ext>
            </a:extLst>
          </p:cNvPr>
          <p:cNvSpPr>
            <a:spLocks noGrp="1"/>
          </p:cNvSpPr>
          <p:nvPr>
            <p:ph type="ftr" sz="quarter" idx="11"/>
          </p:nvPr>
        </p:nvSpPr>
        <p:spPr/>
        <p:txBody>
          <a:bodyPr/>
          <a:lstStyle/>
          <a:p>
            <a:pPr>
              <a:defRPr/>
            </a:pPr>
            <a:endParaRPr lang="lt-LT"/>
          </a:p>
        </p:txBody>
      </p:sp>
      <p:sp>
        <p:nvSpPr>
          <p:cNvPr id="9" name="Slide Number Placeholder 8">
            <a:extLst>
              <a:ext uri="{FF2B5EF4-FFF2-40B4-BE49-F238E27FC236}">
                <a16:creationId xmlns:a16="http://schemas.microsoft.com/office/drawing/2014/main" id="{DFC46FAD-569C-44DE-9797-A1AF04DD6DB1}"/>
              </a:ext>
            </a:extLst>
          </p:cNvPr>
          <p:cNvSpPr>
            <a:spLocks noGrp="1"/>
          </p:cNvSpPr>
          <p:nvPr>
            <p:ph type="sldNum" sz="quarter" idx="12"/>
          </p:nvPr>
        </p:nvSpPr>
        <p:spPr/>
        <p:txBody>
          <a:body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4034649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F63ED-1766-40AD-B65F-A199B3D19D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6632C1-4B5B-4AA4-AE08-3FA4F889CE7F}"/>
              </a:ext>
            </a:extLst>
          </p:cNvPr>
          <p:cNvSpPr>
            <a:spLocks noGrp="1"/>
          </p:cNvSpPr>
          <p:nvPr>
            <p:ph type="dt" sz="half" idx="10"/>
          </p:nvPr>
        </p:nvSpPr>
        <p:spPr/>
        <p:txBody>
          <a:bodyPr/>
          <a:lstStyle/>
          <a:p>
            <a:pPr>
              <a:defRPr/>
            </a:pPr>
            <a:fld id="{8653D544-48B5-4AF0-AFC8-68AA7FAD84C4}" type="datetimeFigureOut">
              <a:rPr lang="lt-LT" smtClean="0"/>
              <a:pPr>
                <a:defRPr/>
              </a:pPr>
              <a:t>2023-02-01</a:t>
            </a:fld>
            <a:endParaRPr lang="lt-LT"/>
          </a:p>
        </p:txBody>
      </p:sp>
      <p:sp>
        <p:nvSpPr>
          <p:cNvPr id="4" name="Footer Placeholder 3">
            <a:extLst>
              <a:ext uri="{FF2B5EF4-FFF2-40B4-BE49-F238E27FC236}">
                <a16:creationId xmlns:a16="http://schemas.microsoft.com/office/drawing/2014/main" id="{37115F0B-047C-491F-B1CA-ECAB8596EE5F}"/>
              </a:ext>
            </a:extLst>
          </p:cNvPr>
          <p:cNvSpPr>
            <a:spLocks noGrp="1"/>
          </p:cNvSpPr>
          <p:nvPr>
            <p:ph type="ftr" sz="quarter" idx="11"/>
          </p:nvPr>
        </p:nvSpPr>
        <p:spPr/>
        <p:txBody>
          <a:bodyPr/>
          <a:lstStyle/>
          <a:p>
            <a:pPr>
              <a:defRPr/>
            </a:pPr>
            <a:endParaRPr lang="lt-LT"/>
          </a:p>
        </p:txBody>
      </p:sp>
      <p:sp>
        <p:nvSpPr>
          <p:cNvPr id="5" name="Slide Number Placeholder 4">
            <a:extLst>
              <a:ext uri="{FF2B5EF4-FFF2-40B4-BE49-F238E27FC236}">
                <a16:creationId xmlns:a16="http://schemas.microsoft.com/office/drawing/2014/main" id="{7BED10B8-BABE-4579-A651-F7248C68A8A0}"/>
              </a:ext>
            </a:extLst>
          </p:cNvPr>
          <p:cNvSpPr>
            <a:spLocks noGrp="1"/>
          </p:cNvSpPr>
          <p:nvPr>
            <p:ph type="sldNum" sz="quarter" idx="12"/>
          </p:nvPr>
        </p:nvSpPr>
        <p:spPr/>
        <p:txBody>
          <a:body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835611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E486E9-B7B2-4A20-A21D-220BD899DC83}"/>
              </a:ext>
            </a:extLst>
          </p:cNvPr>
          <p:cNvSpPr>
            <a:spLocks noGrp="1"/>
          </p:cNvSpPr>
          <p:nvPr>
            <p:ph type="dt" sz="half" idx="10"/>
          </p:nvPr>
        </p:nvSpPr>
        <p:spPr/>
        <p:txBody>
          <a:bodyPr/>
          <a:lstStyle/>
          <a:p>
            <a:pPr>
              <a:defRPr/>
            </a:pPr>
            <a:fld id="{8653D544-48B5-4AF0-AFC8-68AA7FAD84C4}" type="datetimeFigureOut">
              <a:rPr lang="lt-LT" smtClean="0"/>
              <a:pPr>
                <a:defRPr/>
              </a:pPr>
              <a:t>2023-02-01</a:t>
            </a:fld>
            <a:endParaRPr lang="lt-LT"/>
          </a:p>
        </p:txBody>
      </p:sp>
      <p:sp>
        <p:nvSpPr>
          <p:cNvPr id="3" name="Footer Placeholder 2">
            <a:extLst>
              <a:ext uri="{FF2B5EF4-FFF2-40B4-BE49-F238E27FC236}">
                <a16:creationId xmlns:a16="http://schemas.microsoft.com/office/drawing/2014/main" id="{FB22AB47-67C2-4A9A-A971-C6889B1DC013}"/>
              </a:ext>
            </a:extLst>
          </p:cNvPr>
          <p:cNvSpPr>
            <a:spLocks noGrp="1"/>
          </p:cNvSpPr>
          <p:nvPr>
            <p:ph type="ftr" sz="quarter" idx="11"/>
          </p:nvPr>
        </p:nvSpPr>
        <p:spPr/>
        <p:txBody>
          <a:bodyPr/>
          <a:lstStyle/>
          <a:p>
            <a:pPr>
              <a:defRPr/>
            </a:pPr>
            <a:endParaRPr lang="lt-LT"/>
          </a:p>
        </p:txBody>
      </p:sp>
      <p:sp>
        <p:nvSpPr>
          <p:cNvPr id="4" name="Slide Number Placeholder 3">
            <a:extLst>
              <a:ext uri="{FF2B5EF4-FFF2-40B4-BE49-F238E27FC236}">
                <a16:creationId xmlns:a16="http://schemas.microsoft.com/office/drawing/2014/main" id="{2FC4D162-FA12-49CE-9A88-7BF019F5D1CC}"/>
              </a:ext>
            </a:extLst>
          </p:cNvPr>
          <p:cNvSpPr>
            <a:spLocks noGrp="1"/>
          </p:cNvSpPr>
          <p:nvPr>
            <p:ph type="sldNum" sz="quarter" idx="12"/>
          </p:nvPr>
        </p:nvSpPr>
        <p:spPr/>
        <p:txBody>
          <a:body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319635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2523-D214-4DC5-9522-C8E88991C4E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A9B5F37-6DD7-40F5-B849-0BD69E31ED3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B6DBAD-2263-448C-8753-0B783009E50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E4CA559-34E2-4E87-AE17-33B9CE77BF48}"/>
              </a:ext>
            </a:extLst>
          </p:cNvPr>
          <p:cNvSpPr>
            <a:spLocks noGrp="1"/>
          </p:cNvSpPr>
          <p:nvPr>
            <p:ph type="dt" sz="half" idx="10"/>
          </p:nvPr>
        </p:nvSpPr>
        <p:spPr/>
        <p:txBody>
          <a:bodyPr/>
          <a:lstStyle/>
          <a:p>
            <a:pPr>
              <a:defRPr/>
            </a:pPr>
            <a:fld id="{8653D544-48B5-4AF0-AFC8-68AA7FAD84C4}" type="datetimeFigureOut">
              <a:rPr lang="lt-LT" smtClean="0"/>
              <a:pPr>
                <a:defRPr/>
              </a:pPr>
              <a:t>2023-02-01</a:t>
            </a:fld>
            <a:endParaRPr lang="lt-LT"/>
          </a:p>
        </p:txBody>
      </p:sp>
      <p:sp>
        <p:nvSpPr>
          <p:cNvPr id="6" name="Footer Placeholder 5">
            <a:extLst>
              <a:ext uri="{FF2B5EF4-FFF2-40B4-BE49-F238E27FC236}">
                <a16:creationId xmlns:a16="http://schemas.microsoft.com/office/drawing/2014/main" id="{C17E6739-CA3D-42B1-B0E6-A3BC703A3833}"/>
              </a:ext>
            </a:extLst>
          </p:cNvPr>
          <p:cNvSpPr>
            <a:spLocks noGrp="1"/>
          </p:cNvSpPr>
          <p:nvPr>
            <p:ph type="ftr" sz="quarter" idx="11"/>
          </p:nvPr>
        </p:nvSpPr>
        <p:spPr/>
        <p:txBody>
          <a:bodyPr/>
          <a:lstStyle/>
          <a:p>
            <a:pPr>
              <a:defRPr/>
            </a:pPr>
            <a:endParaRPr lang="lt-LT"/>
          </a:p>
        </p:txBody>
      </p:sp>
      <p:sp>
        <p:nvSpPr>
          <p:cNvPr id="7" name="Slide Number Placeholder 6">
            <a:extLst>
              <a:ext uri="{FF2B5EF4-FFF2-40B4-BE49-F238E27FC236}">
                <a16:creationId xmlns:a16="http://schemas.microsoft.com/office/drawing/2014/main" id="{F2C5594E-0052-4EE2-BE2A-1FA348C3447E}"/>
              </a:ext>
            </a:extLst>
          </p:cNvPr>
          <p:cNvSpPr>
            <a:spLocks noGrp="1"/>
          </p:cNvSpPr>
          <p:nvPr>
            <p:ph type="sldNum" sz="quarter" idx="12"/>
          </p:nvPr>
        </p:nvSpPr>
        <p:spPr/>
        <p:txBody>
          <a:body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2018098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EB4E7-6FD7-4EDB-A71A-79616E8B79A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8E0054C-D6F0-463F-B12E-69F8E587CB6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50C00A0-129B-4CA6-8ECE-1A8A34888C5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70FB603-1B55-4D25-94F9-98C0264F2240}"/>
              </a:ext>
            </a:extLst>
          </p:cNvPr>
          <p:cNvSpPr>
            <a:spLocks noGrp="1"/>
          </p:cNvSpPr>
          <p:nvPr>
            <p:ph type="dt" sz="half" idx="10"/>
          </p:nvPr>
        </p:nvSpPr>
        <p:spPr/>
        <p:txBody>
          <a:bodyPr/>
          <a:lstStyle/>
          <a:p>
            <a:pPr>
              <a:defRPr/>
            </a:pPr>
            <a:fld id="{8653D544-48B5-4AF0-AFC8-68AA7FAD84C4}" type="datetimeFigureOut">
              <a:rPr lang="lt-LT" smtClean="0"/>
              <a:pPr>
                <a:defRPr/>
              </a:pPr>
              <a:t>2023-02-01</a:t>
            </a:fld>
            <a:endParaRPr lang="lt-LT"/>
          </a:p>
        </p:txBody>
      </p:sp>
      <p:sp>
        <p:nvSpPr>
          <p:cNvPr id="6" name="Footer Placeholder 5">
            <a:extLst>
              <a:ext uri="{FF2B5EF4-FFF2-40B4-BE49-F238E27FC236}">
                <a16:creationId xmlns:a16="http://schemas.microsoft.com/office/drawing/2014/main" id="{CC2E3693-BE9D-487F-9431-6A05D800B428}"/>
              </a:ext>
            </a:extLst>
          </p:cNvPr>
          <p:cNvSpPr>
            <a:spLocks noGrp="1"/>
          </p:cNvSpPr>
          <p:nvPr>
            <p:ph type="ftr" sz="quarter" idx="11"/>
          </p:nvPr>
        </p:nvSpPr>
        <p:spPr/>
        <p:txBody>
          <a:bodyPr/>
          <a:lstStyle/>
          <a:p>
            <a:pPr>
              <a:defRPr/>
            </a:pPr>
            <a:endParaRPr lang="lt-LT"/>
          </a:p>
        </p:txBody>
      </p:sp>
      <p:sp>
        <p:nvSpPr>
          <p:cNvPr id="7" name="Slide Number Placeholder 6">
            <a:extLst>
              <a:ext uri="{FF2B5EF4-FFF2-40B4-BE49-F238E27FC236}">
                <a16:creationId xmlns:a16="http://schemas.microsoft.com/office/drawing/2014/main" id="{5903A561-D7B5-49E7-A64E-4D98DA5682E4}"/>
              </a:ext>
            </a:extLst>
          </p:cNvPr>
          <p:cNvSpPr>
            <a:spLocks noGrp="1"/>
          </p:cNvSpPr>
          <p:nvPr>
            <p:ph type="sldNum" sz="quarter" idx="12"/>
          </p:nvPr>
        </p:nvSpPr>
        <p:spPr/>
        <p:txBody>
          <a:body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4287936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095F3C-AB3E-449C-AA74-D25AFDB049E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03E610-949F-4917-A618-D460A07E125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118E40-A3B0-4556-BC36-71474273268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8653D544-48B5-4AF0-AFC8-68AA7FAD84C4}" type="datetimeFigureOut">
              <a:rPr lang="lt-LT" smtClean="0"/>
              <a:pPr>
                <a:defRPr/>
              </a:pPr>
              <a:t>2023-02-01</a:t>
            </a:fld>
            <a:endParaRPr lang="lt-LT"/>
          </a:p>
        </p:txBody>
      </p:sp>
      <p:sp>
        <p:nvSpPr>
          <p:cNvPr id="5" name="Footer Placeholder 4">
            <a:extLst>
              <a:ext uri="{FF2B5EF4-FFF2-40B4-BE49-F238E27FC236}">
                <a16:creationId xmlns:a16="http://schemas.microsoft.com/office/drawing/2014/main" id="{C211EF81-C55D-492D-92CA-670C1389CFE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lt-LT"/>
          </a:p>
        </p:txBody>
      </p:sp>
      <p:sp>
        <p:nvSpPr>
          <p:cNvPr id="6" name="Slide Number Placeholder 5">
            <a:extLst>
              <a:ext uri="{FF2B5EF4-FFF2-40B4-BE49-F238E27FC236}">
                <a16:creationId xmlns:a16="http://schemas.microsoft.com/office/drawing/2014/main" id="{E99A490F-C423-4D9A-B8BB-709D936D6B1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3598011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cid:image001.png@01D90A41.F6D00440" TargetMode="External"/><Relationship Id="rId3" Type="http://schemas.openxmlformats.org/officeDocument/2006/relationships/hyperlink" Target="http://www.sveikatosbiuras.lt/" TargetMode="External"/><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hyperlink" Target="http://www.instagram.com/klaipedosvsb" TargetMode="External"/><Relationship Id="rId10" Type="http://schemas.openxmlformats.org/officeDocument/2006/relationships/image" Target="cid:image002.png@01D90A41.F6D00440" TargetMode="External"/><Relationship Id="rId4" Type="http://schemas.openxmlformats.org/officeDocument/2006/relationships/hyperlink" Target="http://www.facebook.com/biuras" TargetMode="Externa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7BC374E7-D3F1-2843-977A-B6E65961963F}"/>
              </a:ext>
            </a:extLst>
          </p:cNvPr>
          <p:cNvSpPr>
            <a:spLocks noGrp="1"/>
          </p:cNvSpPr>
          <p:nvPr>
            <p:ph type="subTitle" idx="1"/>
          </p:nvPr>
        </p:nvSpPr>
        <p:spPr>
          <a:xfrm>
            <a:off x="515072" y="4935010"/>
            <a:ext cx="8223734" cy="776744"/>
          </a:xfrm>
        </p:spPr>
        <p:txBody>
          <a:bodyPr>
            <a:noAutofit/>
          </a:bodyPr>
          <a:lstStyle/>
          <a:p>
            <a:pPr algn="ctr"/>
            <a:r>
              <a:rPr lang="lt-LT" altLang="lt-LT" sz="1600" b="1" dirty="0">
                <a:solidFill>
                  <a:srgbClr val="002060"/>
                </a:solidFill>
                <a:latin typeface="Times New Roman" pitchFamily="18" charset="0"/>
                <a:cs typeface="Times New Roman" pitchFamily="18" charset="0"/>
              </a:rPr>
              <a:t>Visuomenės sveikatos specialistė</a:t>
            </a:r>
          </a:p>
          <a:p>
            <a:pPr algn="ctr"/>
            <a:r>
              <a:rPr lang="lt-LT" altLang="lt-LT" sz="1600" b="1" dirty="0">
                <a:solidFill>
                  <a:srgbClr val="002060"/>
                </a:solidFill>
                <a:latin typeface="Times New Roman" pitchFamily="18" charset="0"/>
                <a:cs typeface="Times New Roman" pitchFamily="18" charset="0"/>
              </a:rPr>
              <a:t>Monika Lavickienė</a:t>
            </a:r>
            <a:endParaRPr lang="en-US" altLang="lt-LT" sz="1600" b="1" dirty="0">
              <a:solidFill>
                <a:srgbClr val="002060"/>
              </a:solidFill>
              <a:latin typeface="Times New Roman" pitchFamily="18" charset="0"/>
              <a:cs typeface="Times New Roman" pitchFamily="18" charset="0"/>
            </a:endParaRPr>
          </a:p>
          <a:p>
            <a:pPr algn="ctr"/>
            <a:r>
              <a:rPr lang="en-US" altLang="lt-LT" sz="1600" b="1" dirty="0">
                <a:solidFill>
                  <a:srgbClr val="002060"/>
                </a:solidFill>
                <a:latin typeface="Times New Roman" pitchFamily="18" charset="0"/>
                <a:cs typeface="Times New Roman" pitchFamily="18" charset="0"/>
              </a:rPr>
              <a:t>2022-12-12</a:t>
            </a:r>
            <a:endParaRPr lang="lt-LT" altLang="lt-LT" sz="1600" b="1" dirty="0">
              <a:solidFill>
                <a:srgbClr val="002060"/>
              </a:solidFill>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B75D8568-8448-2740-89CC-8FE3774E3049}"/>
              </a:ext>
            </a:extLst>
          </p:cNvPr>
          <p:cNvSpPr>
            <a:spLocks noGrp="1"/>
          </p:cNvSpPr>
          <p:nvPr>
            <p:ph type="ftr" sz="quarter" idx="11"/>
          </p:nvPr>
        </p:nvSpPr>
        <p:spPr>
          <a:xfrm>
            <a:off x="484632" y="2487643"/>
            <a:ext cx="8223734" cy="1646687"/>
          </a:xfrm>
        </p:spPr>
        <p:txBody>
          <a:bodyPr/>
          <a:lstStyle/>
          <a:p>
            <a:pPr algn="ctr" eaLnBrk="1" hangingPunct="1">
              <a:spcBef>
                <a:spcPct val="0"/>
              </a:spcBef>
              <a:buClrTx/>
              <a:buFontTx/>
              <a:buNone/>
            </a:pPr>
            <a:r>
              <a:rPr lang="lt-LT" sz="2800" b="1" dirty="0">
                <a:solidFill>
                  <a:schemeClr val="tx2">
                    <a:lumMod val="75000"/>
                  </a:schemeClr>
                </a:solidFill>
                <a:latin typeface="Times New Roman" panose="02020603050405020304" pitchFamily="18" charset="0"/>
                <a:cs typeface="Times New Roman" panose="02020603050405020304" pitchFamily="18" charset="0"/>
              </a:rPr>
              <a:t>Neringos gimnazijos ir Juodkrantės skyriaus moksleivių 2022</a:t>
            </a:r>
            <a:r>
              <a:rPr lang="en-US" sz="2800" b="1" dirty="0">
                <a:solidFill>
                  <a:schemeClr val="tx2">
                    <a:lumMod val="75000"/>
                  </a:schemeClr>
                </a:solidFill>
                <a:latin typeface="Times New Roman" panose="02020603050405020304" pitchFamily="18" charset="0"/>
                <a:cs typeface="Times New Roman" panose="02020603050405020304" pitchFamily="18" charset="0"/>
              </a:rPr>
              <a:t> m.</a:t>
            </a:r>
            <a:r>
              <a:rPr lang="lt-LT" sz="2800" b="1" dirty="0">
                <a:solidFill>
                  <a:schemeClr val="tx2">
                    <a:lumMod val="75000"/>
                  </a:schemeClr>
                </a:solidFill>
                <a:latin typeface="Times New Roman" panose="02020603050405020304" pitchFamily="18" charset="0"/>
                <a:cs typeface="Times New Roman" panose="02020603050405020304" pitchFamily="18" charset="0"/>
              </a:rPr>
              <a:t> m. sveikatos būklės aptarimas</a:t>
            </a:r>
            <a:endParaRPr lang="en-US" sz="2800" b="1" dirty="0">
              <a:solidFill>
                <a:schemeClr val="tx2">
                  <a:lumMod val="75000"/>
                </a:schemeClr>
              </a:solidFill>
              <a:latin typeface="Times New Roman" panose="02020603050405020304"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620688"/>
            <a:ext cx="2997199" cy="677903"/>
          </a:xfrm>
          <a:prstGeom prst="rect">
            <a:avLst/>
          </a:prstGeom>
        </p:spPr>
      </p:pic>
    </p:spTree>
    <p:extLst>
      <p:ext uri="{BB962C8B-B14F-4D97-AF65-F5344CB8AC3E}">
        <p14:creationId xmlns:p14="http://schemas.microsoft.com/office/powerpoint/2010/main" val="2534785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itle 8"/>
          <p:cNvSpPr>
            <a:spLocks noGrp="1"/>
          </p:cNvSpPr>
          <p:nvPr>
            <p:ph type="ctrTitle"/>
          </p:nvPr>
        </p:nvSpPr>
        <p:spPr>
          <a:xfrm>
            <a:off x="285750" y="2130425"/>
            <a:ext cx="8572500" cy="1470025"/>
          </a:xfrm>
        </p:spPr>
        <p:txBody>
          <a:bodyPr>
            <a:normAutofit/>
          </a:bodyPr>
          <a:lstStyle/>
          <a:p>
            <a:r>
              <a:rPr lang="lt-LT" altLang="lt-LT" sz="3200" b="1" dirty="0">
                <a:solidFill>
                  <a:srgbClr val="002060"/>
                </a:solidFill>
                <a:latin typeface="Times New Roman" pitchFamily="18" charset="0"/>
                <a:ea typeface="Segoe UI Symbol" pitchFamily="34" charset="0"/>
                <a:cs typeface="Times New Roman" pitchFamily="18" charset="0"/>
              </a:rPr>
              <a:t>Kūno masės indeksas </a:t>
            </a:r>
            <a:br>
              <a:rPr lang="lt-LT" altLang="lt-LT" sz="3200" b="1" dirty="0">
                <a:solidFill>
                  <a:srgbClr val="002060"/>
                </a:solidFill>
                <a:latin typeface="Times New Roman" pitchFamily="18" charset="0"/>
                <a:ea typeface="Segoe UI Symbol" pitchFamily="34" charset="0"/>
                <a:cs typeface="Times New Roman" pitchFamily="18" charset="0"/>
              </a:rPr>
            </a:br>
            <a:r>
              <a:rPr lang="lt-LT" altLang="lt-LT" sz="3200" b="1" dirty="0">
                <a:solidFill>
                  <a:srgbClr val="002060"/>
                </a:solidFill>
                <a:latin typeface="Times New Roman" pitchFamily="18" charset="0"/>
                <a:ea typeface="Segoe UI Symbol" pitchFamily="34" charset="0"/>
                <a:cs typeface="Times New Roman" pitchFamily="18" charset="0"/>
              </a:rPr>
              <a:t>(toliau – KMI)</a:t>
            </a:r>
          </a:p>
        </p:txBody>
      </p:sp>
      <p:sp>
        <p:nvSpPr>
          <p:cNvPr id="8200" name="Content Placeholder 11"/>
          <p:cNvSpPr>
            <a:spLocks noGrp="1"/>
          </p:cNvSpPr>
          <p:nvPr>
            <p:ph type="subTitle" idx="1"/>
          </p:nvPr>
        </p:nvSpPr>
        <p:spPr/>
        <p:txBody>
          <a:bodyPr/>
          <a:lstStyle/>
          <a:p>
            <a:pPr>
              <a:defRPr/>
            </a:pPr>
            <a:endParaRPr lang="lt-LT" dirty="0">
              <a:latin typeface="Times New Roman" pitchFamily="18" charset="0"/>
              <a:cs typeface="Times New Roman" pitchFamily="18" charset="0"/>
            </a:endParaRPr>
          </a:p>
          <a:p>
            <a:pPr>
              <a:defRPr/>
            </a:pPr>
            <a:endParaRPr lang="lt-LT"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Antraštė 9"/>
          <p:cNvSpPr>
            <a:spLocks noGrp="1"/>
          </p:cNvSpPr>
          <p:nvPr>
            <p:ph type="title"/>
          </p:nvPr>
        </p:nvSpPr>
        <p:spPr>
          <a:xfrm>
            <a:off x="457200" y="568325"/>
            <a:ext cx="8229600" cy="1143000"/>
          </a:xfrm>
        </p:spPr>
        <p:txBody>
          <a:bodyPr/>
          <a:lstStyle/>
          <a:p>
            <a:pPr algn="ctr" eaLnBrk="1" hangingPunct="1"/>
            <a:r>
              <a:rPr lang="en-US" altLang="lt-LT" sz="2400" b="1" dirty="0">
                <a:solidFill>
                  <a:srgbClr val="002060"/>
                </a:solidFill>
                <a:latin typeface="Times New Roman" pitchFamily="18" charset="0"/>
                <a:cs typeface="Times New Roman" pitchFamily="18" charset="0"/>
              </a:rPr>
              <a:t>Neringos </a:t>
            </a:r>
            <a:r>
              <a:rPr lang="en-US" altLang="lt-LT" sz="2400" b="1" dirty="0" err="1">
                <a:solidFill>
                  <a:srgbClr val="002060"/>
                </a:solidFill>
                <a:latin typeface="Times New Roman" pitchFamily="18" charset="0"/>
                <a:cs typeface="Times New Roman" pitchFamily="18" charset="0"/>
              </a:rPr>
              <a:t>gimnazijos</a:t>
            </a:r>
            <a:r>
              <a:rPr lang="en-US" altLang="lt-LT" sz="2400" b="1" dirty="0">
                <a:solidFill>
                  <a:srgbClr val="002060"/>
                </a:solidFill>
                <a:latin typeface="Times New Roman" pitchFamily="18" charset="0"/>
                <a:cs typeface="Times New Roman" pitchFamily="18" charset="0"/>
              </a:rPr>
              <a:t> </a:t>
            </a:r>
            <a:r>
              <a:rPr lang="en-US" altLang="lt-LT" sz="2400" b="1" dirty="0" err="1">
                <a:solidFill>
                  <a:srgbClr val="002060"/>
                </a:solidFill>
                <a:latin typeface="Times New Roman" pitchFamily="18" charset="0"/>
                <a:cs typeface="Times New Roman" pitchFamily="18" charset="0"/>
              </a:rPr>
              <a:t>moksleivi</a:t>
            </a:r>
            <a:r>
              <a:rPr lang="lt-LT" altLang="lt-LT" sz="2400" b="1" dirty="0">
                <a:solidFill>
                  <a:srgbClr val="002060"/>
                </a:solidFill>
                <a:latin typeface="Times New Roman" pitchFamily="18" charset="0"/>
                <a:cs typeface="Times New Roman" pitchFamily="18" charset="0"/>
              </a:rPr>
              <a:t>ų pasiskirstymas pagal KMI, </a:t>
            </a:r>
            <a:br>
              <a:rPr lang="lt-LT" altLang="lt-LT" sz="2400" b="1" dirty="0">
                <a:solidFill>
                  <a:srgbClr val="002060"/>
                </a:solidFill>
                <a:latin typeface="Times New Roman" pitchFamily="18" charset="0"/>
                <a:cs typeface="Times New Roman" pitchFamily="18" charset="0"/>
              </a:rPr>
            </a:br>
            <a:r>
              <a:rPr lang="lt-LT" altLang="lt-LT" sz="2400" b="1" dirty="0">
                <a:solidFill>
                  <a:srgbClr val="002060"/>
                </a:solidFill>
                <a:latin typeface="Times New Roman" pitchFamily="18" charset="0"/>
                <a:cs typeface="Times New Roman" pitchFamily="18" charset="0"/>
              </a:rPr>
              <a:t>20</a:t>
            </a:r>
            <a:r>
              <a:rPr lang="en-US" altLang="lt-LT" sz="2400" b="1" dirty="0">
                <a:solidFill>
                  <a:srgbClr val="002060"/>
                </a:solidFill>
                <a:latin typeface="Times New Roman" pitchFamily="18" charset="0"/>
                <a:cs typeface="Times New Roman" pitchFamily="18" charset="0"/>
              </a:rPr>
              <a:t>20</a:t>
            </a:r>
            <a:r>
              <a:rPr lang="lt-LT" altLang="lt-LT" sz="2400" b="1" dirty="0">
                <a:solidFill>
                  <a:srgbClr val="002060"/>
                </a:solidFill>
                <a:latin typeface="Times New Roman" pitchFamily="18" charset="0"/>
                <a:cs typeface="Times New Roman" pitchFamily="18" charset="0"/>
              </a:rPr>
              <a:t>-202</a:t>
            </a:r>
            <a:r>
              <a:rPr lang="en-US" altLang="lt-LT" sz="2400" b="1" dirty="0">
                <a:solidFill>
                  <a:srgbClr val="002060"/>
                </a:solidFill>
                <a:latin typeface="Times New Roman" pitchFamily="18" charset="0"/>
                <a:cs typeface="Times New Roman" pitchFamily="18" charset="0"/>
              </a:rPr>
              <a:t>3</a:t>
            </a:r>
            <a:r>
              <a:rPr lang="lt-LT" altLang="lt-LT" sz="2400" b="1" dirty="0">
                <a:solidFill>
                  <a:srgbClr val="002060"/>
                </a:solidFill>
                <a:latin typeface="Times New Roman" pitchFamily="18" charset="0"/>
                <a:cs typeface="Times New Roman" pitchFamily="18" charset="0"/>
              </a:rPr>
              <a:t> m. (</a:t>
            </a:r>
            <a:r>
              <a:rPr lang="lt-LT" altLang="lt-LT" sz="2400" b="1" dirty="0" err="1">
                <a:solidFill>
                  <a:srgbClr val="002060"/>
                </a:solidFill>
                <a:latin typeface="Times New Roman" pitchFamily="18" charset="0"/>
                <a:cs typeface="Times New Roman" pitchFamily="18" charset="0"/>
              </a:rPr>
              <a:t>proc</a:t>
            </a:r>
            <a:r>
              <a:rPr lang="lt-LT" altLang="lt-LT" sz="2400" b="1" dirty="0">
                <a:solidFill>
                  <a:srgbClr val="002060"/>
                </a:solidFill>
                <a:latin typeface="Times New Roman" pitchFamily="18" charset="0"/>
                <a:cs typeface="Times New Roman" pitchFamily="18" charset="0"/>
              </a:rPr>
              <a:t>.)</a:t>
            </a:r>
            <a:endParaRPr lang="en-US" altLang="lt-LT" sz="2400" dirty="0">
              <a:solidFill>
                <a:srgbClr val="002060"/>
              </a:solidFill>
            </a:endParaRPr>
          </a:p>
        </p:txBody>
      </p:sp>
      <p:graphicFrame>
        <p:nvGraphicFramePr>
          <p:cNvPr id="11" name="Turinio vietos rezervavimo ženklas 3">
            <a:extLst>
              <a:ext uri="{FF2B5EF4-FFF2-40B4-BE49-F238E27FC236}">
                <a16:creationId xmlns:a16="http://schemas.microsoft.com/office/drawing/2014/main" id="{E8E8C397-0C8D-4E80-9BAC-4AE5D4955A62}"/>
              </a:ext>
            </a:extLst>
          </p:cNvPr>
          <p:cNvGraphicFramePr>
            <a:graphicFrameLocks noGrp="1"/>
          </p:cNvGraphicFramePr>
          <p:nvPr>
            <p:ph idx="1"/>
            <p:extLst>
              <p:ext uri="{D42A27DB-BD31-4B8C-83A1-F6EECF244321}">
                <p14:modId xmlns:p14="http://schemas.microsoft.com/office/powerpoint/2010/main" val="146005913"/>
              </p:ext>
            </p:extLst>
          </p:nvPr>
        </p:nvGraphicFramePr>
        <p:xfrm>
          <a:off x="628650" y="1825625"/>
          <a:ext cx="8058150" cy="43513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Antraštė 9"/>
          <p:cNvSpPr>
            <a:spLocks noGrp="1"/>
          </p:cNvSpPr>
          <p:nvPr>
            <p:ph type="title"/>
          </p:nvPr>
        </p:nvSpPr>
        <p:spPr>
          <a:xfrm>
            <a:off x="457200" y="568325"/>
            <a:ext cx="8229600" cy="1143000"/>
          </a:xfrm>
        </p:spPr>
        <p:txBody>
          <a:bodyPr/>
          <a:lstStyle/>
          <a:p>
            <a:pPr algn="ctr" eaLnBrk="1" hangingPunct="1"/>
            <a:r>
              <a:rPr lang="en-US" altLang="lt-LT" sz="2400" b="1" dirty="0">
                <a:solidFill>
                  <a:srgbClr val="002060"/>
                </a:solidFill>
                <a:latin typeface="Times New Roman" pitchFamily="18" charset="0"/>
                <a:cs typeface="Times New Roman" pitchFamily="18" charset="0"/>
              </a:rPr>
              <a:t>Neringos </a:t>
            </a:r>
            <a:r>
              <a:rPr lang="en-US" altLang="lt-LT" sz="2400" b="1" dirty="0" err="1">
                <a:solidFill>
                  <a:srgbClr val="002060"/>
                </a:solidFill>
                <a:latin typeface="Times New Roman" pitchFamily="18" charset="0"/>
                <a:cs typeface="Times New Roman" pitchFamily="18" charset="0"/>
              </a:rPr>
              <a:t>gimnazijos</a:t>
            </a:r>
            <a:r>
              <a:rPr lang="en-US" altLang="lt-LT" sz="2400" b="1" dirty="0">
                <a:solidFill>
                  <a:srgbClr val="002060"/>
                </a:solidFill>
                <a:latin typeface="Times New Roman" pitchFamily="18" charset="0"/>
                <a:cs typeface="Times New Roman" pitchFamily="18" charset="0"/>
              </a:rPr>
              <a:t> </a:t>
            </a:r>
            <a:r>
              <a:rPr lang="en-US" altLang="lt-LT" sz="2400" b="1" dirty="0" err="1">
                <a:solidFill>
                  <a:srgbClr val="002060"/>
                </a:solidFill>
                <a:latin typeface="Times New Roman" pitchFamily="18" charset="0"/>
                <a:cs typeface="Times New Roman" pitchFamily="18" charset="0"/>
              </a:rPr>
              <a:t>Juodkrant</a:t>
            </a:r>
            <a:r>
              <a:rPr lang="lt-LT" altLang="lt-LT" sz="2400" b="1" dirty="0">
                <a:solidFill>
                  <a:srgbClr val="002060"/>
                </a:solidFill>
                <a:latin typeface="Times New Roman" pitchFamily="18" charset="0"/>
                <a:cs typeface="Times New Roman" pitchFamily="18" charset="0"/>
              </a:rPr>
              <a:t>ės</a:t>
            </a:r>
            <a:r>
              <a:rPr lang="en-US" altLang="lt-LT" sz="2400" b="1" dirty="0">
                <a:solidFill>
                  <a:srgbClr val="002060"/>
                </a:solidFill>
                <a:latin typeface="Times New Roman" pitchFamily="18" charset="0"/>
                <a:cs typeface="Times New Roman" pitchFamily="18" charset="0"/>
              </a:rPr>
              <a:t> </a:t>
            </a:r>
            <a:r>
              <a:rPr lang="en-US" altLang="lt-LT" sz="2400" b="1" dirty="0" err="1">
                <a:solidFill>
                  <a:srgbClr val="002060"/>
                </a:solidFill>
                <a:latin typeface="Times New Roman" pitchFamily="18" charset="0"/>
                <a:cs typeface="Times New Roman" pitchFamily="18" charset="0"/>
              </a:rPr>
              <a:t>skyriaus</a:t>
            </a:r>
            <a:r>
              <a:rPr lang="lt-LT" altLang="lt-LT" sz="2400" b="1" dirty="0">
                <a:solidFill>
                  <a:srgbClr val="002060"/>
                </a:solidFill>
                <a:latin typeface="Times New Roman" pitchFamily="18" charset="0"/>
                <a:cs typeface="Times New Roman" pitchFamily="18" charset="0"/>
              </a:rPr>
              <a:t> ugdytinių pasiskirstymas pagal KMI, </a:t>
            </a:r>
            <a:br>
              <a:rPr lang="lt-LT" altLang="lt-LT" sz="2400" b="1" dirty="0">
                <a:solidFill>
                  <a:srgbClr val="002060"/>
                </a:solidFill>
                <a:latin typeface="Times New Roman" pitchFamily="18" charset="0"/>
                <a:cs typeface="Times New Roman" pitchFamily="18" charset="0"/>
              </a:rPr>
            </a:br>
            <a:r>
              <a:rPr lang="lt-LT" altLang="lt-LT" sz="2400" b="1" dirty="0">
                <a:solidFill>
                  <a:srgbClr val="002060"/>
                </a:solidFill>
                <a:latin typeface="Times New Roman" pitchFamily="18" charset="0"/>
                <a:cs typeface="Times New Roman" pitchFamily="18" charset="0"/>
              </a:rPr>
              <a:t>20</a:t>
            </a:r>
            <a:r>
              <a:rPr lang="en-US" altLang="lt-LT" sz="2400" b="1" dirty="0">
                <a:solidFill>
                  <a:srgbClr val="002060"/>
                </a:solidFill>
                <a:latin typeface="Times New Roman" pitchFamily="18" charset="0"/>
                <a:cs typeface="Times New Roman" pitchFamily="18" charset="0"/>
              </a:rPr>
              <a:t>20</a:t>
            </a:r>
            <a:r>
              <a:rPr lang="lt-LT" altLang="lt-LT" sz="2400" b="1" dirty="0">
                <a:solidFill>
                  <a:srgbClr val="002060"/>
                </a:solidFill>
                <a:latin typeface="Times New Roman" pitchFamily="18" charset="0"/>
                <a:cs typeface="Times New Roman" pitchFamily="18" charset="0"/>
              </a:rPr>
              <a:t>-202</a:t>
            </a:r>
            <a:r>
              <a:rPr lang="en-US" altLang="lt-LT" sz="2400" b="1" dirty="0">
                <a:solidFill>
                  <a:srgbClr val="002060"/>
                </a:solidFill>
                <a:latin typeface="Times New Roman" pitchFamily="18" charset="0"/>
                <a:cs typeface="Times New Roman" pitchFamily="18" charset="0"/>
              </a:rPr>
              <a:t>3</a:t>
            </a:r>
            <a:r>
              <a:rPr lang="lt-LT" altLang="lt-LT" sz="2400" b="1" dirty="0">
                <a:solidFill>
                  <a:srgbClr val="002060"/>
                </a:solidFill>
                <a:latin typeface="Times New Roman" pitchFamily="18" charset="0"/>
                <a:cs typeface="Times New Roman" pitchFamily="18" charset="0"/>
              </a:rPr>
              <a:t> m. (proc.)</a:t>
            </a:r>
            <a:endParaRPr lang="en-US" altLang="lt-LT" sz="2400" dirty="0">
              <a:solidFill>
                <a:srgbClr val="002060"/>
              </a:solidFill>
            </a:endParaRPr>
          </a:p>
        </p:txBody>
      </p:sp>
      <p:graphicFrame>
        <p:nvGraphicFramePr>
          <p:cNvPr id="11" name="Turinio vietos rezervavimo ženklas 3">
            <a:extLst>
              <a:ext uri="{FF2B5EF4-FFF2-40B4-BE49-F238E27FC236}">
                <a16:creationId xmlns:a16="http://schemas.microsoft.com/office/drawing/2014/main" id="{E8E8C397-0C8D-4E80-9BAC-4AE5D4955A62}"/>
              </a:ext>
            </a:extLst>
          </p:cNvPr>
          <p:cNvGraphicFramePr>
            <a:graphicFrameLocks noGrp="1"/>
          </p:cNvGraphicFramePr>
          <p:nvPr>
            <p:ph idx="1"/>
            <p:extLst>
              <p:ext uri="{D42A27DB-BD31-4B8C-83A1-F6EECF244321}">
                <p14:modId xmlns:p14="http://schemas.microsoft.com/office/powerpoint/2010/main" val="3422792475"/>
              </p:ext>
            </p:extLst>
          </p:nvPr>
        </p:nvGraphicFramePr>
        <p:xfrm>
          <a:off x="628650" y="1825625"/>
          <a:ext cx="805815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5680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itle 8"/>
          <p:cNvSpPr>
            <a:spLocks noGrp="1"/>
          </p:cNvSpPr>
          <p:nvPr>
            <p:ph type="ctrTitle"/>
          </p:nvPr>
        </p:nvSpPr>
        <p:spPr>
          <a:xfrm>
            <a:off x="357188" y="2357438"/>
            <a:ext cx="8572500" cy="1470025"/>
          </a:xfrm>
        </p:spPr>
        <p:txBody>
          <a:bodyPr>
            <a:normAutofit/>
          </a:bodyPr>
          <a:lstStyle/>
          <a:p>
            <a:r>
              <a:rPr lang="lt-LT" altLang="lt-LT" sz="3200" b="1" dirty="0">
                <a:solidFill>
                  <a:srgbClr val="002060"/>
                </a:solidFill>
                <a:latin typeface="Times New Roman" pitchFamily="18" charset="0"/>
                <a:ea typeface="Segoe UI Symbol" pitchFamily="34" charset="0"/>
                <a:cs typeface="Times New Roman" pitchFamily="18" charset="0"/>
              </a:rPr>
              <a:t>Fizinio lavinimo grupės</a:t>
            </a:r>
          </a:p>
        </p:txBody>
      </p:sp>
      <p:sp>
        <p:nvSpPr>
          <p:cNvPr id="8200" name="Content Placeholder 11"/>
          <p:cNvSpPr>
            <a:spLocks noGrp="1"/>
          </p:cNvSpPr>
          <p:nvPr>
            <p:ph type="subTitle" idx="1"/>
          </p:nvPr>
        </p:nvSpPr>
        <p:spPr/>
        <p:txBody>
          <a:bodyPr/>
          <a:lstStyle/>
          <a:p>
            <a:pPr>
              <a:defRPr/>
            </a:pPr>
            <a:endParaRPr lang="lt-LT" dirty="0">
              <a:latin typeface="Times New Roman" pitchFamily="18" charset="0"/>
              <a:cs typeface="Times New Roman" pitchFamily="18" charset="0"/>
            </a:endParaRPr>
          </a:p>
          <a:p>
            <a:pPr>
              <a:defRPr/>
            </a:pPr>
            <a:endParaRPr lang="lt-LT"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Antraštė 9"/>
          <p:cNvSpPr>
            <a:spLocks noGrp="1"/>
          </p:cNvSpPr>
          <p:nvPr>
            <p:ph type="title"/>
          </p:nvPr>
        </p:nvSpPr>
        <p:spPr>
          <a:xfrm>
            <a:off x="457200" y="498475"/>
            <a:ext cx="8229600" cy="1143000"/>
          </a:xfrm>
        </p:spPr>
        <p:txBody>
          <a:bodyPr/>
          <a:lstStyle/>
          <a:p>
            <a:pPr algn="ctr" eaLnBrk="1" hangingPunct="1"/>
            <a:r>
              <a:rPr lang="en-US" altLang="lt-LT" sz="2400" b="1" dirty="0">
                <a:solidFill>
                  <a:srgbClr val="002060"/>
                </a:solidFill>
                <a:latin typeface="Times New Roman" pitchFamily="18" charset="0"/>
                <a:cs typeface="Times New Roman" pitchFamily="18" charset="0"/>
              </a:rPr>
              <a:t>Neringos </a:t>
            </a:r>
            <a:r>
              <a:rPr lang="en-US" altLang="lt-LT" sz="2400" b="1" dirty="0" err="1">
                <a:solidFill>
                  <a:srgbClr val="002060"/>
                </a:solidFill>
                <a:latin typeface="Times New Roman" pitchFamily="18" charset="0"/>
                <a:cs typeface="Times New Roman" pitchFamily="18" charset="0"/>
              </a:rPr>
              <a:t>gimnazijos</a:t>
            </a:r>
            <a:r>
              <a:rPr lang="en-US" altLang="lt-LT" sz="2400" b="1" dirty="0">
                <a:solidFill>
                  <a:srgbClr val="002060"/>
                </a:solidFill>
                <a:latin typeface="Times New Roman" pitchFamily="18" charset="0"/>
                <a:cs typeface="Times New Roman" pitchFamily="18" charset="0"/>
              </a:rPr>
              <a:t> </a:t>
            </a:r>
            <a:r>
              <a:rPr lang="en-US" altLang="lt-LT" sz="2400" b="1" dirty="0" err="1">
                <a:solidFill>
                  <a:srgbClr val="002060"/>
                </a:solidFill>
                <a:latin typeface="Times New Roman" pitchFamily="18" charset="0"/>
                <a:cs typeface="Times New Roman" pitchFamily="18" charset="0"/>
              </a:rPr>
              <a:t>moksleivi</a:t>
            </a:r>
            <a:r>
              <a:rPr lang="lt-LT" altLang="lt-LT" sz="2400" b="1" dirty="0">
                <a:solidFill>
                  <a:srgbClr val="002060"/>
                </a:solidFill>
                <a:latin typeface="Times New Roman" pitchFamily="18" charset="0"/>
                <a:cs typeface="Times New Roman" pitchFamily="18" charset="0"/>
              </a:rPr>
              <a:t>ų pasiskirstymas pagal fizinio ugdymo grupes </a:t>
            </a:r>
            <a:br>
              <a:rPr lang="en-US" altLang="lt-LT" sz="2400" b="1" dirty="0">
                <a:solidFill>
                  <a:srgbClr val="002060"/>
                </a:solidFill>
                <a:latin typeface="Times New Roman" pitchFamily="18" charset="0"/>
                <a:cs typeface="Times New Roman" pitchFamily="18" charset="0"/>
              </a:rPr>
            </a:br>
            <a:r>
              <a:rPr lang="lt-LT" altLang="lt-LT" sz="2400" b="1" dirty="0">
                <a:solidFill>
                  <a:srgbClr val="002060"/>
                </a:solidFill>
                <a:latin typeface="Times New Roman" pitchFamily="18" charset="0"/>
                <a:cs typeface="Times New Roman" pitchFamily="18" charset="0"/>
              </a:rPr>
              <a:t>20</a:t>
            </a:r>
            <a:r>
              <a:rPr lang="en-US" altLang="lt-LT" sz="2400" b="1" dirty="0">
                <a:solidFill>
                  <a:srgbClr val="002060"/>
                </a:solidFill>
                <a:latin typeface="Times New Roman" pitchFamily="18" charset="0"/>
                <a:cs typeface="Times New Roman" pitchFamily="18" charset="0"/>
              </a:rPr>
              <a:t>20</a:t>
            </a:r>
            <a:r>
              <a:rPr lang="lt-LT" altLang="lt-LT" sz="2400" b="1" dirty="0">
                <a:solidFill>
                  <a:srgbClr val="002060"/>
                </a:solidFill>
                <a:latin typeface="Times New Roman" pitchFamily="18" charset="0"/>
                <a:cs typeface="Times New Roman" pitchFamily="18" charset="0"/>
              </a:rPr>
              <a:t>-202</a:t>
            </a:r>
            <a:r>
              <a:rPr lang="en-US" altLang="lt-LT" sz="2400" b="1" dirty="0">
                <a:solidFill>
                  <a:srgbClr val="002060"/>
                </a:solidFill>
                <a:latin typeface="Times New Roman" pitchFamily="18" charset="0"/>
                <a:cs typeface="Times New Roman" pitchFamily="18" charset="0"/>
              </a:rPr>
              <a:t>3</a:t>
            </a:r>
            <a:r>
              <a:rPr lang="lt-LT" altLang="lt-LT" sz="2400" b="1" dirty="0">
                <a:solidFill>
                  <a:srgbClr val="002060"/>
                </a:solidFill>
                <a:latin typeface="Times New Roman" pitchFamily="18" charset="0"/>
                <a:cs typeface="Times New Roman" pitchFamily="18" charset="0"/>
              </a:rPr>
              <a:t> m. (</a:t>
            </a:r>
            <a:r>
              <a:rPr lang="lt-LT" altLang="lt-LT" sz="2400" b="1" dirty="0" err="1">
                <a:solidFill>
                  <a:srgbClr val="002060"/>
                </a:solidFill>
                <a:latin typeface="Times New Roman" pitchFamily="18" charset="0"/>
                <a:cs typeface="Times New Roman" pitchFamily="18" charset="0"/>
              </a:rPr>
              <a:t>proc</a:t>
            </a:r>
            <a:r>
              <a:rPr lang="lt-LT" altLang="lt-LT" sz="2400" b="1" dirty="0">
                <a:solidFill>
                  <a:srgbClr val="002060"/>
                </a:solidFill>
                <a:latin typeface="Times New Roman" pitchFamily="18" charset="0"/>
                <a:cs typeface="Times New Roman" pitchFamily="18" charset="0"/>
              </a:rPr>
              <a:t>.)</a:t>
            </a:r>
            <a:endParaRPr lang="en-US" altLang="lt-LT" sz="2400" dirty="0">
              <a:solidFill>
                <a:srgbClr val="002060"/>
              </a:solidFill>
              <a:latin typeface="Times New Roman" pitchFamily="18" charset="0"/>
              <a:cs typeface="Times New Roman" pitchFamily="18" charset="0"/>
            </a:endParaRPr>
          </a:p>
        </p:txBody>
      </p:sp>
      <p:graphicFrame>
        <p:nvGraphicFramePr>
          <p:cNvPr id="9" name="Turinio vietos rezervavimo ženklas 3"/>
          <p:cNvGraphicFramePr>
            <a:graphicFrameLocks noGrp="1"/>
          </p:cNvGraphicFramePr>
          <p:nvPr>
            <p:ph idx="1"/>
            <p:extLst>
              <p:ext uri="{D42A27DB-BD31-4B8C-83A1-F6EECF244321}">
                <p14:modId xmlns:p14="http://schemas.microsoft.com/office/powerpoint/2010/main" val="1415960744"/>
              </p:ext>
            </p:extLst>
          </p:nvPr>
        </p:nvGraphicFramePr>
        <p:xfrm>
          <a:off x="628650" y="1825625"/>
          <a:ext cx="805815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9667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Antraštė 9"/>
          <p:cNvSpPr>
            <a:spLocks noGrp="1"/>
          </p:cNvSpPr>
          <p:nvPr>
            <p:ph type="title"/>
          </p:nvPr>
        </p:nvSpPr>
        <p:spPr>
          <a:xfrm>
            <a:off x="457200" y="498475"/>
            <a:ext cx="8229600" cy="1143000"/>
          </a:xfrm>
        </p:spPr>
        <p:txBody>
          <a:bodyPr/>
          <a:lstStyle/>
          <a:p>
            <a:pPr algn="ctr" eaLnBrk="1" hangingPunct="1"/>
            <a:r>
              <a:rPr lang="en-US" altLang="lt-LT" sz="2400" b="1" dirty="0">
                <a:solidFill>
                  <a:srgbClr val="002060"/>
                </a:solidFill>
                <a:latin typeface="Times New Roman" pitchFamily="18" charset="0"/>
                <a:cs typeface="Times New Roman" pitchFamily="18" charset="0"/>
              </a:rPr>
              <a:t>Neringos </a:t>
            </a:r>
            <a:r>
              <a:rPr lang="en-US" altLang="lt-LT" sz="2400" b="1" dirty="0" err="1">
                <a:solidFill>
                  <a:srgbClr val="002060"/>
                </a:solidFill>
                <a:latin typeface="Times New Roman" pitchFamily="18" charset="0"/>
                <a:cs typeface="Times New Roman" pitchFamily="18" charset="0"/>
              </a:rPr>
              <a:t>gimnazijos</a:t>
            </a:r>
            <a:r>
              <a:rPr lang="en-US" altLang="lt-LT" sz="2400" b="1" dirty="0">
                <a:solidFill>
                  <a:srgbClr val="002060"/>
                </a:solidFill>
                <a:latin typeface="Times New Roman" pitchFamily="18" charset="0"/>
                <a:cs typeface="Times New Roman" pitchFamily="18" charset="0"/>
              </a:rPr>
              <a:t> </a:t>
            </a:r>
            <a:r>
              <a:rPr lang="en-US" altLang="lt-LT" sz="2400" b="1" dirty="0" err="1">
                <a:solidFill>
                  <a:srgbClr val="002060"/>
                </a:solidFill>
                <a:latin typeface="Times New Roman" pitchFamily="18" charset="0"/>
                <a:cs typeface="Times New Roman" pitchFamily="18" charset="0"/>
              </a:rPr>
              <a:t>Juodkrant</a:t>
            </a:r>
            <a:r>
              <a:rPr lang="lt-LT" altLang="lt-LT" sz="2400" b="1" dirty="0">
                <a:solidFill>
                  <a:srgbClr val="002060"/>
                </a:solidFill>
                <a:latin typeface="Times New Roman" pitchFamily="18" charset="0"/>
                <a:cs typeface="Times New Roman" pitchFamily="18" charset="0"/>
              </a:rPr>
              <a:t>ės skyriaus ugdytinių pasiskirstymas pagal fizinio ugdymo grupes </a:t>
            </a:r>
            <a:br>
              <a:rPr lang="en-US" altLang="lt-LT" sz="2400" b="1" dirty="0">
                <a:solidFill>
                  <a:srgbClr val="002060"/>
                </a:solidFill>
                <a:latin typeface="Times New Roman" pitchFamily="18" charset="0"/>
                <a:cs typeface="Times New Roman" pitchFamily="18" charset="0"/>
              </a:rPr>
            </a:br>
            <a:r>
              <a:rPr lang="lt-LT" altLang="lt-LT" sz="2400" b="1" dirty="0">
                <a:solidFill>
                  <a:srgbClr val="002060"/>
                </a:solidFill>
                <a:latin typeface="Times New Roman" pitchFamily="18" charset="0"/>
                <a:cs typeface="Times New Roman" pitchFamily="18" charset="0"/>
              </a:rPr>
              <a:t>20</a:t>
            </a:r>
            <a:r>
              <a:rPr lang="en-US" altLang="lt-LT" sz="2400" b="1" dirty="0">
                <a:solidFill>
                  <a:srgbClr val="002060"/>
                </a:solidFill>
                <a:latin typeface="Times New Roman" pitchFamily="18" charset="0"/>
                <a:cs typeface="Times New Roman" pitchFamily="18" charset="0"/>
              </a:rPr>
              <a:t>20</a:t>
            </a:r>
            <a:r>
              <a:rPr lang="lt-LT" altLang="lt-LT" sz="2400" b="1" dirty="0">
                <a:solidFill>
                  <a:srgbClr val="002060"/>
                </a:solidFill>
                <a:latin typeface="Times New Roman" pitchFamily="18" charset="0"/>
                <a:cs typeface="Times New Roman" pitchFamily="18" charset="0"/>
              </a:rPr>
              <a:t>-202</a:t>
            </a:r>
            <a:r>
              <a:rPr lang="en-US" altLang="lt-LT" sz="2400" b="1" dirty="0">
                <a:solidFill>
                  <a:srgbClr val="002060"/>
                </a:solidFill>
                <a:latin typeface="Times New Roman" pitchFamily="18" charset="0"/>
                <a:cs typeface="Times New Roman" pitchFamily="18" charset="0"/>
              </a:rPr>
              <a:t>3</a:t>
            </a:r>
            <a:r>
              <a:rPr lang="lt-LT" altLang="lt-LT" sz="2400" b="1" dirty="0">
                <a:solidFill>
                  <a:srgbClr val="002060"/>
                </a:solidFill>
                <a:latin typeface="Times New Roman" pitchFamily="18" charset="0"/>
                <a:cs typeface="Times New Roman" pitchFamily="18" charset="0"/>
              </a:rPr>
              <a:t> m. (</a:t>
            </a:r>
            <a:r>
              <a:rPr lang="lt-LT" altLang="lt-LT" sz="2400" b="1" dirty="0" err="1">
                <a:solidFill>
                  <a:srgbClr val="002060"/>
                </a:solidFill>
                <a:latin typeface="Times New Roman" pitchFamily="18" charset="0"/>
                <a:cs typeface="Times New Roman" pitchFamily="18" charset="0"/>
              </a:rPr>
              <a:t>proc</a:t>
            </a:r>
            <a:r>
              <a:rPr lang="lt-LT" altLang="lt-LT" sz="2400" b="1" dirty="0">
                <a:solidFill>
                  <a:srgbClr val="002060"/>
                </a:solidFill>
                <a:latin typeface="Times New Roman" pitchFamily="18" charset="0"/>
                <a:cs typeface="Times New Roman" pitchFamily="18" charset="0"/>
              </a:rPr>
              <a:t>.)</a:t>
            </a:r>
            <a:endParaRPr lang="en-US" altLang="lt-LT" sz="2400" dirty="0">
              <a:solidFill>
                <a:srgbClr val="002060"/>
              </a:solidFill>
              <a:latin typeface="Times New Roman" pitchFamily="18" charset="0"/>
              <a:cs typeface="Times New Roman" pitchFamily="18" charset="0"/>
            </a:endParaRPr>
          </a:p>
        </p:txBody>
      </p:sp>
      <p:graphicFrame>
        <p:nvGraphicFramePr>
          <p:cNvPr id="9" name="Turinio vietos rezervavimo ženklas 3"/>
          <p:cNvGraphicFramePr>
            <a:graphicFrameLocks noGrp="1"/>
          </p:cNvGraphicFramePr>
          <p:nvPr>
            <p:ph idx="1"/>
            <p:extLst>
              <p:ext uri="{D42A27DB-BD31-4B8C-83A1-F6EECF244321}">
                <p14:modId xmlns:p14="http://schemas.microsoft.com/office/powerpoint/2010/main" val="2358780138"/>
              </p:ext>
            </p:extLst>
          </p:nvPr>
        </p:nvGraphicFramePr>
        <p:xfrm>
          <a:off x="628650" y="1825625"/>
          <a:ext cx="805815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0497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itle 8"/>
          <p:cNvSpPr>
            <a:spLocks noGrp="1"/>
          </p:cNvSpPr>
          <p:nvPr>
            <p:ph type="ctrTitle"/>
          </p:nvPr>
        </p:nvSpPr>
        <p:spPr>
          <a:xfrm>
            <a:off x="357188" y="2357438"/>
            <a:ext cx="8572500" cy="1470025"/>
          </a:xfrm>
        </p:spPr>
        <p:txBody>
          <a:bodyPr>
            <a:normAutofit/>
          </a:bodyPr>
          <a:lstStyle/>
          <a:p>
            <a:r>
              <a:rPr lang="en-US" altLang="lt-LT" sz="3200" b="1" dirty="0">
                <a:solidFill>
                  <a:srgbClr val="002060"/>
                </a:solidFill>
                <a:latin typeface="Times New Roman" pitchFamily="18" charset="0"/>
                <a:ea typeface="Segoe UI Symbol" pitchFamily="34" charset="0"/>
                <a:cs typeface="Times New Roman" pitchFamily="18" charset="0"/>
              </a:rPr>
              <a:t>Dant</a:t>
            </a:r>
            <a:r>
              <a:rPr lang="lt-LT" altLang="lt-LT" sz="3200" b="1" dirty="0">
                <a:solidFill>
                  <a:srgbClr val="002060"/>
                </a:solidFill>
                <a:latin typeface="Times New Roman" pitchFamily="18" charset="0"/>
                <a:ea typeface="Segoe UI Symbol" pitchFamily="34" charset="0"/>
                <a:cs typeface="Times New Roman" pitchFamily="18" charset="0"/>
              </a:rPr>
              <a:t>ų būklė</a:t>
            </a:r>
          </a:p>
        </p:txBody>
      </p:sp>
      <p:sp>
        <p:nvSpPr>
          <p:cNvPr id="8200" name="Content Placeholder 11"/>
          <p:cNvSpPr>
            <a:spLocks noGrp="1"/>
          </p:cNvSpPr>
          <p:nvPr>
            <p:ph type="subTitle" idx="1"/>
          </p:nvPr>
        </p:nvSpPr>
        <p:spPr/>
        <p:txBody>
          <a:bodyPr/>
          <a:lstStyle/>
          <a:p>
            <a:pPr>
              <a:defRPr/>
            </a:pPr>
            <a:endParaRPr lang="lt-LT" dirty="0">
              <a:latin typeface="Times New Roman" pitchFamily="18" charset="0"/>
              <a:cs typeface="Times New Roman" pitchFamily="18" charset="0"/>
            </a:endParaRPr>
          </a:p>
          <a:p>
            <a:pPr>
              <a:defRPr/>
            </a:pPr>
            <a:endParaRPr lang="lt-LT" dirty="0">
              <a:latin typeface="Times New Roman" pitchFamily="18" charset="0"/>
              <a:cs typeface="Times New Roman" pitchFamily="18" charset="0"/>
            </a:endParaRPr>
          </a:p>
        </p:txBody>
      </p:sp>
    </p:spTree>
    <p:extLst>
      <p:ext uri="{BB962C8B-B14F-4D97-AF65-F5344CB8AC3E}">
        <p14:creationId xmlns:p14="http://schemas.microsoft.com/office/powerpoint/2010/main" val="3091215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Antraštė 9"/>
          <p:cNvSpPr>
            <a:spLocks noGrp="1"/>
          </p:cNvSpPr>
          <p:nvPr>
            <p:ph type="title"/>
          </p:nvPr>
        </p:nvSpPr>
        <p:spPr>
          <a:xfrm>
            <a:off x="683568" y="312064"/>
            <a:ext cx="8229600" cy="1143000"/>
          </a:xfrm>
        </p:spPr>
        <p:txBody>
          <a:bodyPr/>
          <a:lstStyle/>
          <a:p>
            <a:pPr algn="ctr" eaLnBrk="1" hangingPunct="1"/>
            <a:r>
              <a:rPr lang="en-US" altLang="lt-LT" sz="2400" b="1" dirty="0">
                <a:solidFill>
                  <a:srgbClr val="002060"/>
                </a:solidFill>
                <a:latin typeface="Times New Roman" pitchFamily="18" charset="0"/>
                <a:cs typeface="Times New Roman" pitchFamily="18" charset="0"/>
              </a:rPr>
              <a:t>Neringos </a:t>
            </a:r>
            <a:r>
              <a:rPr lang="en-US" altLang="lt-LT" sz="2400" b="1" dirty="0" err="1">
                <a:solidFill>
                  <a:srgbClr val="002060"/>
                </a:solidFill>
                <a:latin typeface="Times New Roman" pitchFamily="18" charset="0"/>
                <a:cs typeface="Times New Roman" pitchFamily="18" charset="0"/>
              </a:rPr>
              <a:t>gimnazijos</a:t>
            </a:r>
            <a:r>
              <a:rPr lang="en-US" altLang="lt-LT" sz="2400" b="1" dirty="0">
                <a:solidFill>
                  <a:srgbClr val="002060"/>
                </a:solidFill>
                <a:latin typeface="Times New Roman" pitchFamily="18" charset="0"/>
                <a:cs typeface="Times New Roman" pitchFamily="18" charset="0"/>
              </a:rPr>
              <a:t> </a:t>
            </a:r>
            <a:r>
              <a:rPr lang="en-US" altLang="lt-LT" sz="2400" b="1" dirty="0" err="1">
                <a:solidFill>
                  <a:srgbClr val="002060"/>
                </a:solidFill>
                <a:latin typeface="Times New Roman" pitchFamily="18" charset="0"/>
                <a:cs typeface="Times New Roman" pitchFamily="18" charset="0"/>
              </a:rPr>
              <a:t>moksleivi</a:t>
            </a:r>
            <a:r>
              <a:rPr lang="lt-LT" altLang="lt-LT" sz="2400" b="1" dirty="0">
                <a:solidFill>
                  <a:srgbClr val="002060"/>
                </a:solidFill>
                <a:latin typeface="Times New Roman" pitchFamily="18" charset="0"/>
                <a:cs typeface="Times New Roman" pitchFamily="18" charset="0"/>
              </a:rPr>
              <a:t>ų dantų ėduonies intensyvumo (</a:t>
            </a:r>
            <a:r>
              <a:rPr lang="en-US" altLang="lt-LT" sz="2400" b="1" dirty="0">
                <a:solidFill>
                  <a:srgbClr val="002060"/>
                </a:solidFill>
                <a:latin typeface="Times New Roman" pitchFamily="18" charset="0"/>
                <a:cs typeface="Times New Roman" pitchFamily="18" charset="0"/>
              </a:rPr>
              <a:t>kpi+KPI</a:t>
            </a:r>
            <a:r>
              <a:rPr lang="lt-LT" altLang="lt-LT" sz="2400" b="1" dirty="0">
                <a:solidFill>
                  <a:srgbClr val="002060"/>
                </a:solidFill>
                <a:latin typeface="Times New Roman" pitchFamily="18" charset="0"/>
                <a:cs typeface="Times New Roman" pitchFamily="18" charset="0"/>
              </a:rPr>
              <a:t>)</a:t>
            </a:r>
            <a:r>
              <a:rPr lang="en-US" altLang="lt-LT" sz="2400" b="1" dirty="0">
                <a:solidFill>
                  <a:srgbClr val="002060"/>
                </a:solidFill>
                <a:latin typeface="Times New Roman" pitchFamily="18" charset="0"/>
                <a:cs typeface="Times New Roman" pitchFamily="18" charset="0"/>
              </a:rPr>
              <a:t> indeksas </a:t>
            </a:r>
            <a:br>
              <a:rPr lang="lt-LT" altLang="lt-LT" sz="2400" b="1" dirty="0">
                <a:solidFill>
                  <a:srgbClr val="002060"/>
                </a:solidFill>
                <a:latin typeface="Times New Roman" pitchFamily="18" charset="0"/>
                <a:cs typeface="Times New Roman" pitchFamily="18" charset="0"/>
              </a:rPr>
            </a:br>
            <a:r>
              <a:rPr lang="lt-LT" altLang="lt-LT" sz="2400" b="1" dirty="0">
                <a:solidFill>
                  <a:srgbClr val="002060"/>
                </a:solidFill>
                <a:latin typeface="Times New Roman" pitchFamily="18" charset="0"/>
                <a:cs typeface="Times New Roman" pitchFamily="18" charset="0"/>
              </a:rPr>
              <a:t>20</a:t>
            </a:r>
            <a:r>
              <a:rPr lang="en-US" altLang="lt-LT" sz="2400" b="1" dirty="0">
                <a:solidFill>
                  <a:srgbClr val="002060"/>
                </a:solidFill>
                <a:latin typeface="Times New Roman" pitchFamily="18" charset="0"/>
                <a:cs typeface="Times New Roman" pitchFamily="18" charset="0"/>
              </a:rPr>
              <a:t>21/</a:t>
            </a:r>
            <a:r>
              <a:rPr lang="lt-LT" altLang="lt-LT" sz="2400" b="1" dirty="0">
                <a:solidFill>
                  <a:srgbClr val="002060"/>
                </a:solidFill>
                <a:latin typeface="Times New Roman" pitchFamily="18" charset="0"/>
                <a:cs typeface="Times New Roman" pitchFamily="18" charset="0"/>
              </a:rPr>
              <a:t>202</a:t>
            </a:r>
            <a:r>
              <a:rPr lang="en-US" altLang="lt-LT" sz="2400" b="1" dirty="0">
                <a:solidFill>
                  <a:srgbClr val="002060"/>
                </a:solidFill>
                <a:latin typeface="Times New Roman" pitchFamily="18" charset="0"/>
                <a:cs typeface="Times New Roman" pitchFamily="18" charset="0"/>
              </a:rPr>
              <a:t>3 </a:t>
            </a:r>
            <a:r>
              <a:rPr lang="lt-LT" altLang="lt-LT" sz="2400" b="1" dirty="0">
                <a:solidFill>
                  <a:srgbClr val="002060"/>
                </a:solidFill>
                <a:latin typeface="Times New Roman" pitchFamily="18" charset="0"/>
                <a:cs typeface="Times New Roman" pitchFamily="18" charset="0"/>
              </a:rPr>
              <a:t>m.m.</a:t>
            </a:r>
            <a:endParaRPr lang="en-US" altLang="lt-LT" sz="2400" dirty="0">
              <a:solidFill>
                <a:srgbClr val="002060"/>
              </a:solidFill>
            </a:endParaRPr>
          </a:p>
        </p:txBody>
      </p:sp>
      <p:sp>
        <p:nvSpPr>
          <p:cNvPr id="2" name="Rounded Rectangle 1"/>
          <p:cNvSpPr/>
          <p:nvPr/>
        </p:nvSpPr>
        <p:spPr>
          <a:xfrm>
            <a:off x="5652120" y="2131635"/>
            <a:ext cx="2592288" cy="146120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sz="1400" b="1" dirty="0">
              <a:solidFill>
                <a:schemeClr val="tx1"/>
              </a:solidFill>
              <a:latin typeface="Times New Roman" panose="02020603050405020304" pitchFamily="18" charset="0"/>
              <a:ea typeface="Times New Roman" panose="02020603050405020304" pitchFamily="18" charset="0"/>
            </a:endParaRPr>
          </a:p>
          <a:p>
            <a:r>
              <a:rPr lang="es-ES_tradnl" sz="1400" b="1" dirty="0">
                <a:solidFill>
                  <a:schemeClr val="tx1"/>
                </a:solidFill>
                <a:latin typeface="Times New Roman" panose="02020603050405020304" pitchFamily="18" charset="0"/>
                <a:ea typeface="Times New Roman" panose="02020603050405020304" pitchFamily="18" charset="0"/>
              </a:rPr>
              <a:t>kpi+KPI indekso ribos: </a:t>
            </a:r>
          </a:p>
          <a:p>
            <a:r>
              <a:rPr lang="es-ES_tradnl" sz="1400" dirty="0">
                <a:solidFill>
                  <a:schemeClr val="tx1"/>
                </a:solidFill>
                <a:latin typeface="Times New Roman" panose="02020603050405020304" pitchFamily="18" charset="0"/>
                <a:ea typeface="Times New Roman" panose="02020603050405020304" pitchFamily="18" charset="0"/>
              </a:rPr>
              <a:t>Labai žemas - mažiau nei 1,2. </a:t>
            </a:r>
          </a:p>
          <a:p>
            <a:r>
              <a:rPr lang="en-US" sz="1400" dirty="0">
                <a:solidFill>
                  <a:schemeClr val="tx1"/>
                </a:solidFill>
                <a:latin typeface="Times New Roman" panose="02020603050405020304" pitchFamily="18" charset="0"/>
                <a:ea typeface="Times New Roman" panose="02020603050405020304" pitchFamily="18" charset="0"/>
              </a:rPr>
              <a:t>Žemas - 1,2-2,6. </a:t>
            </a:r>
          </a:p>
          <a:p>
            <a:r>
              <a:rPr lang="en-US" sz="1400" dirty="0">
                <a:solidFill>
                  <a:schemeClr val="tx1"/>
                </a:solidFill>
                <a:latin typeface="Times New Roman" panose="02020603050405020304" pitchFamily="18" charset="0"/>
                <a:ea typeface="Times New Roman" panose="02020603050405020304" pitchFamily="18" charset="0"/>
              </a:rPr>
              <a:t>Vidutinis 2,7-4,4. </a:t>
            </a:r>
          </a:p>
          <a:p>
            <a:r>
              <a:rPr lang="en-US" sz="1400" dirty="0">
                <a:solidFill>
                  <a:schemeClr val="tx1"/>
                </a:solidFill>
                <a:latin typeface="Times New Roman" panose="02020603050405020304" pitchFamily="18" charset="0"/>
                <a:ea typeface="Times New Roman" panose="02020603050405020304" pitchFamily="18" charset="0"/>
              </a:rPr>
              <a:t>Aukštas 4,5-6,5. </a:t>
            </a:r>
          </a:p>
          <a:p>
            <a:r>
              <a:rPr lang="en-US" sz="1400" dirty="0">
                <a:solidFill>
                  <a:schemeClr val="tx1"/>
                </a:solidFill>
                <a:latin typeface="Times New Roman" panose="02020603050405020304" pitchFamily="18" charset="0"/>
                <a:ea typeface="Times New Roman" panose="02020603050405020304" pitchFamily="18" charset="0"/>
              </a:rPr>
              <a:t>Labai aukštas - daugiau nei 6,5</a:t>
            </a:r>
            <a:r>
              <a:rPr lang="en-US" sz="1600" dirty="0">
                <a:solidFill>
                  <a:schemeClr val="tx1"/>
                </a:solidFill>
                <a:latin typeface="Times New Roman" panose="02020603050405020304" pitchFamily="18" charset="0"/>
                <a:ea typeface="Times New Roman" panose="02020603050405020304" pitchFamily="18" charset="0"/>
              </a:rPr>
              <a:t>.</a:t>
            </a:r>
            <a:endParaRPr lang="lt-LT" altLang="lt-LT" sz="1600" i="1" dirty="0">
              <a:solidFill>
                <a:schemeClr val="tx1"/>
              </a:solidFill>
              <a:latin typeface="Times New Roman" pitchFamily="18" charset="0"/>
              <a:cs typeface="Times New Roman" pitchFamily="18" charset="0"/>
            </a:endParaRPr>
          </a:p>
          <a:p>
            <a:pPr algn="ctr"/>
            <a:endParaRPr lang="en-US" dirty="0"/>
          </a:p>
        </p:txBody>
      </p:sp>
      <p:graphicFrame>
        <p:nvGraphicFramePr>
          <p:cNvPr id="3" name="Chart 2">
            <a:extLst>
              <a:ext uri="{FF2B5EF4-FFF2-40B4-BE49-F238E27FC236}">
                <a16:creationId xmlns:a16="http://schemas.microsoft.com/office/drawing/2014/main" id="{6AEA7834-FB8B-62A7-88A7-D84448AFE7A2}"/>
              </a:ext>
            </a:extLst>
          </p:cNvPr>
          <p:cNvGraphicFramePr>
            <a:graphicFrameLocks/>
          </p:cNvGraphicFramePr>
          <p:nvPr>
            <p:extLst>
              <p:ext uri="{D42A27DB-BD31-4B8C-83A1-F6EECF244321}">
                <p14:modId xmlns:p14="http://schemas.microsoft.com/office/powerpoint/2010/main" val="2081057016"/>
              </p:ext>
            </p:extLst>
          </p:nvPr>
        </p:nvGraphicFramePr>
        <p:xfrm>
          <a:off x="755576" y="1483591"/>
          <a:ext cx="4572000"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CB43E0F6-50B6-E85F-9465-F4234BEFA0DB}"/>
              </a:ext>
            </a:extLst>
          </p:cNvPr>
          <p:cNvPicPr>
            <a:picLocks noChangeAspect="1"/>
          </p:cNvPicPr>
          <p:nvPr/>
        </p:nvPicPr>
        <p:blipFill rotWithShape="1">
          <a:blip r:embed="rId3"/>
          <a:srcRect l="10000" t="31207" r="33300" b="24801"/>
          <a:stretch/>
        </p:blipFill>
        <p:spPr>
          <a:xfrm>
            <a:off x="1403648" y="4210005"/>
            <a:ext cx="6408712" cy="2486212"/>
          </a:xfrm>
          <a:prstGeom prst="rect">
            <a:avLst/>
          </a:prstGeom>
        </p:spPr>
      </p:pic>
    </p:spTree>
    <p:extLst>
      <p:ext uri="{BB962C8B-B14F-4D97-AF65-F5344CB8AC3E}">
        <p14:creationId xmlns:p14="http://schemas.microsoft.com/office/powerpoint/2010/main" val="682173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0" y="0"/>
            <a:ext cx="9144000" cy="6858000"/>
          </a:xfrm>
          <a:prstGeom prst="rect">
            <a:avLst/>
          </a:prstGeom>
          <a:blipFill>
            <a:blip r:embed="rId2"/>
            <a:stretch>
              <a:fillRect/>
            </a:stretch>
          </a:blipFill>
          <a:ln w="9525">
            <a:solidFill>
              <a:schemeClr val="tx1"/>
            </a:solidFill>
            <a:miter lim="800000"/>
            <a:headEnd/>
            <a:tailEnd/>
          </a:ln>
        </p:spPr>
        <p:txBody>
          <a:bodyPr wrap="none" anchor="ctr"/>
          <a:lstStyle/>
          <a:p>
            <a:endParaRPr lang="lt-LT" altLang="lt-LT">
              <a:latin typeface="Calibri" pitchFamily="34" charset="0"/>
            </a:endParaRPr>
          </a:p>
        </p:txBody>
      </p:sp>
      <p:sp>
        <p:nvSpPr>
          <p:cNvPr id="14342" name="Antraštė 9"/>
          <p:cNvSpPr>
            <a:spLocks noGrp="1"/>
          </p:cNvSpPr>
          <p:nvPr>
            <p:ph type="title"/>
          </p:nvPr>
        </p:nvSpPr>
        <p:spPr>
          <a:xfrm>
            <a:off x="457200" y="568325"/>
            <a:ext cx="8229600" cy="1143000"/>
          </a:xfrm>
        </p:spPr>
        <p:txBody>
          <a:bodyPr/>
          <a:lstStyle/>
          <a:p>
            <a:pPr algn="ctr" eaLnBrk="1" hangingPunct="1"/>
            <a:r>
              <a:rPr lang="en-US" altLang="lt-LT" sz="2400" b="1" dirty="0">
                <a:solidFill>
                  <a:srgbClr val="002060"/>
                </a:solidFill>
                <a:latin typeface="Times New Roman" pitchFamily="18" charset="0"/>
                <a:cs typeface="Times New Roman" pitchFamily="18" charset="0"/>
              </a:rPr>
              <a:t>Neringos </a:t>
            </a:r>
            <a:r>
              <a:rPr lang="en-US" altLang="lt-LT" sz="2400" b="1" dirty="0" err="1">
                <a:solidFill>
                  <a:srgbClr val="002060"/>
                </a:solidFill>
                <a:latin typeface="Times New Roman" pitchFamily="18" charset="0"/>
                <a:cs typeface="Times New Roman" pitchFamily="18" charset="0"/>
              </a:rPr>
              <a:t>gimnazijos</a:t>
            </a:r>
            <a:r>
              <a:rPr lang="en-US" altLang="lt-LT" sz="2400" b="1" dirty="0">
                <a:solidFill>
                  <a:srgbClr val="002060"/>
                </a:solidFill>
                <a:latin typeface="Times New Roman" pitchFamily="18" charset="0"/>
                <a:cs typeface="Times New Roman" pitchFamily="18" charset="0"/>
              </a:rPr>
              <a:t> </a:t>
            </a:r>
            <a:r>
              <a:rPr lang="en-US" altLang="lt-LT" sz="2400" b="1" dirty="0" err="1">
                <a:solidFill>
                  <a:srgbClr val="002060"/>
                </a:solidFill>
                <a:latin typeface="Times New Roman" pitchFamily="18" charset="0"/>
                <a:cs typeface="Times New Roman" pitchFamily="18" charset="0"/>
              </a:rPr>
              <a:t>Juodkrant</a:t>
            </a:r>
            <a:r>
              <a:rPr lang="lt-LT" altLang="lt-LT" sz="2400" b="1" dirty="0">
                <a:solidFill>
                  <a:srgbClr val="002060"/>
                </a:solidFill>
                <a:latin typeface="Times New Roman" pitchFamily="18" charset="0"/>
                <a:cs typeface="Times New Roman" pitchFamily="18" charset="0"/>
              </a:rPr>
              <a:t>ės skyriaus ugdytinių dantų ėduonies intensyvumo (</a:t>
            </a:r>
            <a:r>
              <a:rPr lang="en-US" altLang="lt-LT" sz="2400" b="1" dirty="0">
                <a:solidFill>
                  <a:srgbClr val="002060"/>
                </a:solidFill>
                <a:latin typeface="Times New Roman" pitchFamily="18" charset="0"/>
                <a:cs typeface="Times New Roman" pitchFamily="18" charset="0"/>
              </a:rPr>
              <a:t>kpi+KPI</a:t>
            </a:r>
            <a:r>
              <a:rPr lang="lt-LT" altLang="lt-LT" sz="2400" b="1" dirty="0">
                <a:solidFill>
                  <a:srgbClr val="002060"/>
                </a:solidFill>
                <a:latin typeface="Times New Roman" pitchFamily="18" charset="0"/>
                <a:cs typeface="Times New Roman" pitchFamily="18" charset="0"/>
              </a:rPr>
              <a:t>)</a:t>
            </a:r>
            <a:r>
              <a:rPr lang="en-US" altLang="lt-LT" sz="2400" b="1" dirty="0">
                <a:solidFill>
                  <a:srgbClr val="002060"/>
                </a:solidFill>
                <a:latin typeface="Times New Roman" pitchFamily="18" charset="0"/>
                <a:cs typeface="Times New Roman" pitchFamily="18" charset="0"/>
              </a:rPr>
              <a:t> indeksas </a:t>
            </a:r>
            <a:br>
              <a:rPr lang="lt-LT" altLang="lt-LT" sz="2400" b="1" dirty="0">
                <a:solidFill>
                  <a:srgbClr val="002060"/>
                </a:solidFill>
                <a:latin typeface="Times New Roman" pitchFamily="18" charset="0"/>
                <a:cs typeface="Times New Roman" pitchFamily="18" charset="0"/>
              </a:rPr>
            </a:br>
            <a:r>
              <a:rPr lang="lt-LT" altLang="lt-LT" sz="2400" b="1" dirty="0">
                <a:solidFill>
                  <a:srgbClr val="002060"/>
                </a:solidFill>
                <a:latin typeface="Times New Roman" pitchFamily="18" charset="0"/>
                <a:cs typeface="Times New Roman" pitchFamily="18" charset="0"/>
              </a:rPr>
              <a:t>20</a:t>
            </a:r>
            <a:r>
              <a:rPr lang="en-US" altLang="lt-LT" sz="2400" b="1" dirty="0">
                <a:solidFill>
                  <a:srgbClr val="002060"/>
                </a:solidFill>
                <a:latin typeface="Times New Roman" pitchFamily="18" charset="0"/>
                <a:cs typeface="Times New Roman" pitchFamily="18" charset="0"/>
              </a:rPr>
              <a:t>21/</a:t>
            </a:r>
            <a:r>
              <a:rPr lang="lt-LT" altLang="lt-LT" sz="2400" b="1" dirty="0">
                <a:solidFill>
                  <a:srgbClr val="002060"/>
                </a:solidFill>
                <a:latin typeface="Times New Roman" pitchFamily="18" charset="0"/>
                <a:cs typeface="Times New Roman" pitchFamily="18" charset="0"/>
              </a:rPr>
              <a:t>202</a:t>
            </a:r>
            <a:r>
              <a:rPr lang="en-US" altLang="lt-LT" sz="2400" b="1" dirty="0">
                <a:solidFill>
                  <a:srgbClr val="002060"/>
                </a:solidFill>
                <a:latin typeface="Times New Roman" pitchFamily="18" charset="0"/>
                <a:cs typeface="Times New Roman" pitchFamily="18" charset="0"/>
              </a:rPr>
              <a:t>3</a:t>
            </a:r>
            <a:r>
              <a:rPr lang="lt-LT" altLang="lt-LT" sz="2400" b="1" dirty="0">
                <a:solidFill>
                  <a:srgbClr val="002060"/>
                </a:solidFill>
                <a:latin typeface="Times New Roman" pitchFamily="18" charset="0"/>
                <a:cs typeface="Times New Roman" pitchFamily="18" charset="0"/>
              </a:rPr>
              <a:t> m.m.</a:t>
            </a:r>
            <a:endParaRPr lang="en-US" altLang="lt-LT" sz="2400" dirty="0">
              <a:solidFill>
                <a:srgbClr val="002060"/>
              </a:solidFill>
            </a:endParaRPr>
          </a:p>
        </p:txBody>
      </p:sp>
      <p:sp>
        <p:nvSpPr>
          <p:cNvPr id="2" name="Rounded Rectangle 1"/>
          <p:cNvSpPr/>
          <p:nvPr/>
        </p:nvSpPr>
        <p:spPr>
          <a:xfrm>
            <a:off x="5796136" y="2420888"/>
            <a:ext cx="2592288" cy="146120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sz="1400" b="1" dirty="0">
              <a:solidFill>
                <a:schemeClr val="tx1"/>
              </a:solidFill>
              <a:latin typeface="Times New Roman" panose="02020603050405020304" pitchFamily="18" charset="0"/>
              <a:ea typeface="Times New Roman" panose="02020603050405020304" pitchFamily="18" charset="0"/>
            </a:endParaRPr>
          </a:p>
          <a:p>
            <a:r>
              <a:rPr lang="es-ES_tradnl" sz="1400" b="1" dirty="0">
                <a:solidFill>
                  <a:schemeClr val="tx1"/>
                </a:solidFill>
                <a:latin typeface="Times New Roman" panose="02020603050405020304" pitchFamily="18" charset="0"/>
                <a:ea typeface="Times New Roman" panose="02020603050405020304" pitchFamily="18" charset="0"/>
              </a:rPr>
              <a:t>kpi+KPI indekso ribos: </a:t>
            </a:r>
          </a:p>
          <a:p>
            <a:r>
              <a:rPr lang="es-ES_tradnl" sz="1400" dirty="0">
                <a:solidFill>
                  <a:schemeClr val="tx1"/>
                </a:solidFill>
                <a:latin typeface="Times New Roman" panose="02020603050405020304" pitchFamily="18" charset="0"/>
                <a:ea typeface="Times New Roman" panose="02020603050405020304" pitchFamily="18" charset="0"/>
              </a:rPr>
              <a:t>Labai žemas - mažiau nei 1,2. </a:t>
            </a:r>
          </a:p>
          <a:p>
            <a:r>
              <a:rPr lang="en-US" sz="1400" dirty="0">
                <a:solidFill>
                  <a:schemeClr val="tx1"/>
                </a:solidFill>
                <a:latin typeface="Times New Roman" panose="02020603050405020304" pitchFamily="18" charset="0"/>
                <a:ea typeface="Times New Roman" panose="02020603050405020304" pitchFamily="18" charset="0"/>
              </a:rPr>
              <a:t>Žemas - 1,2-2,6. </a:t>
            </a:r>
          </a:p>
          <a:p>
            <a:r>
              <a:rPr lang="en-US" sz="1400" dirty="0">
                <a:solidFill>
                  <a:schemeClr val="tx1"/>
                </a:solidFill>
                <a:latin typeface="Times New Roman" panose="02020603050405020304" pitchFamily="18" charset="0"/>
                <a:ea typeface="Times New Roman" panose="02020603050405020304" pitchFamily="18" charset="0"/>
              </a:rPr>
              <a:t>Vidutinis 2,7-4,4. </a:t>
            </a:r>
          </a:p>
          <a:p>
            <a:r>
              <a:rPr lang="en-US" sz="1400" dirty="0">
                <a:solidFill>
                  <a:schemeClr val="tx1"/>
                </a:solidFill>
                <a:latin typeface="Times New Roman" panose="02020603050405020304" pitchFamily="18" charset="0"/>
                <a:ea typeface="Times New Roman" panose="02020603050405020304" pitchFamily="18" charset="0"/>
              </a:rPr>
              <a:t>Aukštas 4,5-6,5. </a:t>
            </a:r>
          </a:p>
          <a:p>
            <a:r>
              <a:rPr lang="en-US" sz="1400" dirty="0">
                <a:solidFill>
                  <a:schemeClr val="tx1"/>
                </a:solidFill>
                <a:latin typeface="Times New Roman" panose="02020603050405020304" pitchFamily="18" charset="0"/>
                <a:ea typeface="Times New Roman" panose="02020603050405020304" pitchFamily="18" charset="0"/>
              </a:rPr>
              <a:t>Labai aukštas - daugiau nei 6,5</a:t>
            </a:r>
            <a:r>
              <a:rPr lang="en-US" sz="1600" dirty="0">
                <a:solidFill>
                  <a:schemeClr val="tx1"/>
                </a:solidFill>
                <a:latin typeface="Times New Roman" panose="02020603050405020304" pitchFamily="18" charset="0"/>
                <a:ea typeface="Times New Roman" panose="02020603050405020304" pitchFamily="18" charset="0"/>
              </a:rPr>
              <a:t>.</a:t>
            </a:r>
            <a:endParaRPr lang="lt-LT" altLang="lt-LT" sz="1600" i="1" dirty="0">
              <a:solidFill>
                <a:schemeClr val="tx1"/>
              </a:solidFill>
              <a:latin typeface="Times New Roman" pitchFamily="18" charset="0"/>
              <a:cs typeface="Times New Roman" pitchFamily="18" charset="0"/>
            </a:endParaRPr>
          </a:p>
          <a:p>
            <a:pPr algn="ctr"/>
            <a:endParaRPr lang="en-US" dirty="0"/>
          </a:p>
        </p:txBody>
      </p:sp>
      <p:graphicFrame>
        <p:nvGraphicFramePr>
          <p:cNvPr id="5" name="Chart 4">
            <a:extLst>
              <a:ext uri="{FF2B5EF4-FFF2-40B4-BE49-F238E27FC236}">
                <a16:creationId xmlns:a16="http://schemas.microsoft.com/office/drawing/2014/main" id="{635595CF-6814-AABE-785D-292F1F30B4D7}"/>
              </a:ext>
            </a:extLst>
          </p:cNvPr>
          <p:cNvGraphicFramePr>
            <a:graphicFrameLocks/>
          </p:cNvGraphicFramePr>
          <p:nvPr>
            <p:extLst>
              <p:ext uri="{D42A27DB-BD31-4B8C-83A1-F6EECF244321}">
                <p14:modId xmlns:p14="http://schemas.microsoft.com/office/powerpoint/2010/main" val="2403254794"/>
              </p:ext>
            </p:extLst>
          </p:nvPr>
        </p:nvGraphicFramePr>
        <p:xfrm>
          <a:off x="480950" y="1934922"/>
          <a:ext cx="4710058" cy="2664296"/>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B1D0C87E-4337-440A-5F9C-C5A88BC7A9AA}"/>
              </a:ext>
            </a:extLst>
          </p:cNvPr>
          <p:cNvPicPr>
            <a:picLocks noChangeAspect="1"/>
          </p:cNvPicPr>
          <p:nvPr/>
        </p:nvPicPr>
        <p:blipFill rotWithShape="1">
          <a:blip r:embed="rId4"/>
          <a:srcRect l="1707" t="21485" r="30867" b="60411"/>
          <a:stretch/>
        </p:blipFill>
        <p:spPr>
          <a:xfrm>
            <a:off x="510015" y="4822815"/>
            <a:ext cx="7992640" cy="1567180"/>
          </a:xfrm>
          <a:prstGeom prst="rect">
            <a:avLst/>
          </a:prstGeom>
        </p:spPr>
      </p:pic>
    </p:spTree>
    <p:extLst>
      <p:ext uri="{BB962C8B-B14F-4D97-AF65-F5344CB8AC3E}">
        <p14:creationId xmlns:p14="http://schemas.microsoft.com/office/powerpoint/2010/main" val="3245214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Title 7"/>
          <p:cNvSpPr>
            <a:spLocks noGrp="1"/>
          </p:cNvSpPr>
          <p:nvPr>
            <p:ph type="title"/>
          </p:nvPr>
        </p:nvSpPr>
        <p:spPr>
          <a:xfrm>
            <a:off x="357188" y="642938"/>
            <a:ext cx="8229600" cy="685800"/>
          </a:xfrm>
        </p:spPr>
        <p:txBody>
          <a:bodyPr>
            <a:normAutofit fontScale="90000"/>
          </a:bodyPr>
          <a:lstStyle/>
          <a:p>
            <a:br>
              <a:rPr lang="lt-LT" altLang="lt-LT" dirty="0"/>
            </a:br>
            <a:r>
              <a:rPr lang="lt-LT" altLang="lt-LT" b="1" dirty="0">
                <a:solidFill>
                  <a:schemeClr val="accent1">
                    <a:lumMod val="50000"/>
                  </a:schemeClr>
                </a:solidFill>
                <a:latin typeface="Times New Roman" pitchFamily="18" charset="0"/>
                <a:cs typeface="Times New Roman" pitchFamily="18" charset="0"/>
              </a:rPr>
              <a:t>Apibendrinimas(</a:t>
            </a:r>
            <a:r>
              <a:rPr lang="en-US" altLang="lt-LT" b="1" dirty="0">
                <a:solidFill>
                  <a:schemeClr val="accent1">
                    <a:lumMod val="50000"/>
                  </a:schemeClr>
                </a:solidFill>
                <a:latin typeface="Times New Roman" pitchFamily="18" charset="0"/>
                <a:cs typeface="Times New Roman" pitchFamily="18" charset="0"/>
              </a:rPr>
              <a:t>1)</a:t>
            </a:r>
            <a:br>
              <a:rPr lang="lt-LT" altLang="lt-LT" b="1" dirty="0">
                <a:latin typeface="Times New Roman" pitchFamily="18" charset="0"/>
                <a:cs typeface="Times New Roman" pitchFamily="18" charset="0"/>
              </a:rPr>
            </a:br>
            <a:endParaRPr lang="lt-LT" altLang="lt-LT" b="1" dirty="0">
              <a:latin typeface="Times New Roman" pitchFamily="18" charset="0"/>
              <a:cs typeface="Times New Roman" pitchFamily="18" charset="0"/>
            </a:endParaRPr>
          </a:p>
        </p:txBody>
      </p:sp>
      <p:sp>
        <p:nvSpPr>
          <p:cNvPr id="32775" name="Content Placeholder 11"/>
          <p:cNvSpPr>
            <a:spLocks noGrp="1"/>
          </p:cNvSpPr>
          <p:nvPr>
            <p:ph idx="1"/>
          </p:nvPr>
        </p:nvSpPr>
        <p:spPr>
          <a:xfrm>
            <a:off x="152400" y="1746450"/>
            <a:ext cx="8839200" cy="4497139"/>
          </a:xfrm>
        </p:spPr>
        <p:txBody>
          <a:bodyPr/>
          <a:lstStyle/>
          <a:p>
            <a:pPr lvl="0"/>
            <a:r>
              <a:rPr lang="lt-LT" sz="2000" dirty="0">
                <a:latin typeface="Times New Roman" pitchFamily="18" charset="0"/>
                <a:cs typeface="Times New Roman" pitchFamily="18" charset="0"/>
              </a:rPr>
              <a:t>20</a:t>
            </a:r>
            <a:r>
              <a:rPr lang="en-US" sz="2000" dirty="0">
                <a:latin typeface="Times New Roman" pitchFamily="18" charset="0"/>
                <a:cs typeface="Times New Roman" pitchFamily="18" charset="0"/>
              </a:rPr>
              <a:t>22/2023 m.</a:t>
            </a:r>
            <a:r>
              <a:rPr lang="lt-LT" sz="2000" dirty="0">
                <a:latin typeface="Times New Roman" pitchFamily="18" charset="0"/>
                <a:cs typeface="Times New Roman" pitchFamily="18" charset="0"/>
              </a:rPr>
              <a:t> m. profilaktiškai sveikatą pasitikrino:</a:t>
            </a:r>
          </a:p>
          <a:p>
            <a:pPr marL="0" lvl="0" indent="0">
              <a:buNone/>
            </a:pPr>
            <a:r>
              <a:rPr lang="en-US" sz="2000" dirty="0">
                <a:latin typeface="Times New Roman" pitchFamily="18" charset="0"/>
                <a:cs typeface="Times New Roman" pitchFamily="18" charset="0"/>
              </a:rPr>
              <a:t>100</a:t>
            </a:r>
            <a:r>
              <a:rPr lang="lt-LT" sz="2000" dirty="0">
                <a:latin typeface="Times New Roman" pitchFamily="18" charset="0"/>
                <a:cs typeface="Times New Roman" pitchFamily="18" charset="0"/>
              </a:rPr>
              <a:t> proc. </a:t>
            </a:r>
            <a:r>
              <a:rPr lang="en-US" sz="2000" dirty="0">
                <a:latin typeface="Times New Roman" pitchFamily="18" charset="0"/>
                <a:cs typeface="Times New Roman" pitchFamily="18" charset="0"/>
              </a:rPr>
              <a:t>Neringos </a:t>
            </a:r>
            <a:r>
              <a:rPr lang="en-US" sz="2000" dirty="0" err="1">
                <a:latin typeface="Times New Roman" pitchFamily="18" charset="0"/>
                <a:cs typeface="Times New Roman" pitchFamily="18" charset="0"/>
              </a:rPr>
              <a:t>gimnazijos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moksleivi</a:t>
            </a:r>
            <a:r>
              <a:rPr lang="lt-LT" sz="2000" dirty="0">
                <a:latin typeface="Times New Roman" pitchFamily="18" charset="0"/>
                <a:cs typeface="Times New Roman" pitchFamily="18" charset="0"/>
              </a:rPr>
              <a:t>ų;</a:t>
            </a:r>
          </a:p>
          <a:p>
            <a:pPr marL="0" lvl="0" indent="0">
              <a:buNone/>
            </a:pPr>
            <a:r>
              <a:rPr lang="en-US" sz="2000" dirty="0">
                <a:latin typeface="Times New Roman" pitchFamily="18" charset="0"/>
                <a:cs typeface="Times New Roman" pitchFamily="18" charset="0"/>
              </a:rPr>
              <a:t>100 proc. Neringos </a:t>
            </a:r>
            <a:r>
              <a:rPr lang="en-US" sz="2000" dirty="0" err="1">
                <a:latin typeface="Times New Roman" pitchFamily="18" charset="0"/>
                <a:cs typeface="Times New Roman" pitchFamily="18" charset="0"/>
              </a:rPr>
              <a:t>gimnazijos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Juodkrant</a:t>
            </a:r>
            <a:r>
              <a:rPr lang="lt-LT" sz="2000" dirty="0">
                <a:latin typeface="Times New Roman" pitchFamily="18" charset="0"/>
                <a:cs typeface="Times New Roman" pitchFamily="18" charset="0"/>
              </a:rPr>
              <a:t>ės skyriaus ugdytinių;</a:t>
            </a:r>
          </a:p>
          <a:p>
            <a:pPr marL="0" lvl="0" indent="0">
              <a:buNone/>
            </a:pPr>
            <a:endParaRPr lang="lt-LT" sz="2000" dirty="0">
              <a:latin typeface="Times New Roman" pitchFamily="18" charset="0"/>
              <a:cs typeface="Times New Roman" pitchFamily="18" charset="0"/>
            </a:endParaRPr>
          </a:p>
          <a:p>
            <a:r>
              <a:rPr lang="lt-LT" sz="2000" dirty="0">
                <a:latin typeface="Times New Roman" pitchFamily="18" charset="0"/>
                <a:cs typeface="Times New Roman" pitchFamily="18" charset="0"/>
              </a:rPr>
              <a:t>Įsigaliojus naujai Mokinio sveikatos pažymėjimo formai, nebenurodomi vaikų organų sistemų sutrikimai, bet šeimos gydytojas pateikia bendras arba specialiąsias rekomendacijas, kurių turi būti laikomasi  dalyvaujant ugdymo veikloje.</a:t>
            </a:r>
            <a:endParaRPr lang="en-US" sz="2000" dirty="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5</a:t>
            </a:r>
            <a:r>
              <a:rPr lang="lt-LT" sz="2000" dirty="0">
                <a:latin typeface="Times New Roman" pitchFamily="18" charset="0"/>
                <a:cs typeface="Times New Roman" pitchFamily="18" charset="0"/>
              </a:rPr>
              <a:t> proc. </a:t>
            </a:r>
            <a:r>
              <a:rPr lang="en-US" sz="2000" dirty="0">
                <a:latin typeface="Times New Roman" pitchFamily="18" charset="0"/>
                <a:cs typeface="Times New Roman" pitchFamily="18" charset="0"/>
              </a:rPr>
              <a:t>Neringos gimnazijos </a:t>
            </a:r>
            <a:r>
              <a:rPr lang="en-US" sz="2000" dirty="0" err="1">
                <a:latin typeface="Times New Roman" pitchFamily="18" charset="0"/>
                <a:cs typeface="Times New Roman" pitchFamily="18" charset="0"/>
              </a:rPr>
              <a:t>moksleivi</a:t>
            </a:r>
            <a:r>
              <a:rPr lang="lt-LT" sz="2000" dirty="0">
                <a:latin typeface="Times New Roman" pitchFamily="18" charset="0"/>
                <a:cs typeface="Times New Roman" pitchFamily="18" charset="0"/>
              </a:rPr>
              <a:t>ų buvo nurodytos bendros, </a:t>
            </a:r>
            <a:r>
              <a:rPr lang="en-US" sz="2000" dirty="0">
                <a:latin typeface="Times New Roman" pitchFamily="18" charset="0"/>
                <a:cs typeface="Times New Roman" pitchFamily="18" charset="0"/>
              </a:rPr>
              <a:t>1</a:t>
            </a:r>
            <a:r>
              <a:rPr lang="lt-LT" sz="2000" dirty="0">
                <a:latin typeface="Times New Roman" pitchFamily="18" charset="0"/>
                <a:cs typeface="Times New Roman" pitchFamily="18" charset="0"/>
              </a:rPr>
              <a:t> proc. – specialiosios rekomendacijos. </a:t>
            </a:r>
            <a:endParaRPr lang="en-US" sz="2000" dirty="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Neringos gimnazijos </a:t>
            </a:r>
            <a:r>
              <a:rPr lang="en-US" sz="2000" dirty="0" err="1">
                <a:latin typeface="Times New Roman" pitchFamily="18" charset="0"/>
                <a:cs typeface="Times New Roman" pitchFamily="18" charset="0"/>
              </a:rPr>
              <a:t>Juodkrant</a:t>
            </a:r>
            <a:r>
              <a:rPr lang="lt-LT" sz="2000" dirty="0">
                <a:latin typeface="Times New Roman" pitchFamily="18" charset="0"/>
                <a:cs typeface="Times New Roman" pitchFamily="18" charset="0"/>
              </a:rPr>
              <a:t>ės skyriaus ugdytiniai ugdymo veikloje gali dalyvauti be jokių apribojimų.</a:t>
            </a:r>
            <a:endParaRPr lang="lt-LT" sz="2800" dirty="0"/>
          </a:p>
          <a:p>
            <a:pPr>
              <a:defRPr/>
            </a:pPr>
            <a:endParaRPr lang="lt-LT" sz="2800" dirty="0"/>
          </a:p>
          <a:p>
            <a:pPr>
              <a:defRPr/>
            </a:pPr>
            <a:endParaRPr lang="lt-LT" dirty="0"/>
          </a:p>
        </p:txBody>
      </p:sp>
      <p:pic>
        <p:nvPicPr>
          <p:cNvPr id="4" name="Picture 3">
            <a:extLst>
              <a:ext uri="{FF2B5EF4-FFF2-40B4-BE49-F238E27FC236}">
                <a16:creationId xmlns:a16="http://schemas.microsoft.com/office/drawing/2014/main" id="{49FE745B-AFAA-4D66-96D4-05D12420AC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55" y="1311518"/>
            <a:ext cx="8969320" cy="334417"/>
          </a:xfrm>
          <a:prstGeom prst="rect">
            <a:avLst/>
          </a:prstGeom>
        </p:spPr>
      </p:pic>
      <p:pic>
        <p:nvPicPr>
          <p:cNvPr id="5" name="Picture 4">
            <a:extLst>
              <a:ext uri="{FF2B5EF4-FFF2-40B4-BE49-F238E27FC236}">
                <a16:creationId xmlns:a16="http://schemas.microsoft.com/office/drawing/2014/main" id="{4ED4A807-0C18-446A-96DF-BC27F6DF8F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72" y="2852936"/>
            <a:ext cx="8969320" cy="33441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0E31B9FF-9863-5C49-8E6A-EB977F53CA9E}"/>
              </a:ext>
            </a:extLst>
          </p:cNvPr>
          <p:cNvSpPr txBox="1">
            <a:spLocks/>
          </p:cNvSpPr>
          <p:nvPr/>
        </p:nvSpPr>
        <p:spPr>
          <a:xfrm>
            <a:off x="491490" y="1121910"/>
            <a:ext cx="7888986" cy="946880"/>
          </a:xfrm>
          <a:prstGeom prst="rect">
            <a:avLst/>
          </a:prstGeom>
        </p:spPr>
        <p:txBody>
          <a:bodyPr/>
          <a:lstStyle>
            <a:lvl1pPr algn="l" defTabSz="914400" rtl="0" eaLnBrk="1" latinLnBrk="0" hangingPunct="1">
              <a:lnSpc>
                <a:spcPct val="90000"/>
              </a:lnSpc>
              <a:spcBef>
                <a:spcPct val="0"/>
              </a:spcBef>
              <a:buNone/>
              <a:defRPr sz="5000" kern="1200" cap="all" baseline="0">
                <a:solidFill>
                  <a:srgbClr val="2E34D1"/>
                </a:solidFill>
                <a:latin typeface="Rando" pitchFamily="2" charset="77"/>
                <a:ea typeface="+mj-ea"/>
                <a:cs typeface="Rando" pitchFamily="2" charset="77"/>
              </a:defRPr>
            </a:lvl1pPr>
          </a:lstStyle>
          <a:p>
            <a:r>
              <a:rPr lang="lt-LT" altLang="lt-LT" sz="2400" b="1" dirty="0">
                <a:solidFill>
                  <a:srgbClr val="002060"/>
                </a:solidFill>
                <a:latin typeface="Times New Roman" pitchFamily="18" charset="0"/>
                <a:cs typeface="Times New Roman" pitchFamily="18" charset="0"/>
              </a:rPr>
              <a:t>Sveikatos duomenų analizės aprašymas (1) </a:t>
            </a:r>
            <a:endParaRPr lang="en-US" sz="2400" dirty="0">
              <a:solidFill>
                <a:srgbClr val="002060"/>
              </a:solidFill>
              <a:latin typeface="Montserrat Medium" pitchFamily="2"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957" y="2068790"/>
            <a:ext cx="8969320" cy="334417"/>
          </a:xfrm>
          <a:prstGeom prst="rect">
            <a:avLst/>
          </a:prstGeom>
        </p:spPr>
      </p:pic>
      <p:sp>
        <p:nvSpPr>
          <p:cNvPr id="11" name="Text Placeholder 3">
            <a:extLst>
              <a:ext uri="{FF2B5EF4-FFF2-40B4-BE49-F238E27FC236}">
                <a16:creationId xmlns:a16="http://schemas.microsoft.com/office/drawing/2014/main" id="{B94DF49B-E230-9748-B92E-7E0E009B9E4E}"/>
              </a:ext>
            </a:extLst>
          </p:cNvPr>
          <p:cNvSpPr txBox="1">
            <a:spLocks/>
          </p:cNvSpPr>
          <p:nvPr/>
        </p:nvSpPr>
        <p:spPr>
          <a:xfrm>
            <a:off x="490965" y="2579544"/>
            <a:ext cx="8172112" cy="3801784"/>
          </a:xfrm>
          <a:prstGeom prst="rect">
            <a:avLst/>
          </a:prstGeom>
        </p:spPr>
        <p:txBody>
          <a:bodyPr>
            <a:normAutofit lnSpcReduction="10000"/>
          </a:bodyPr>
          <a:lstStyle>
            <a:lvl1pPr marL="228600" indent="-228600" algn="l" defTabSz="914400" rtl="0" eaLnBrk="1" latinLnBrk="0" hangingPunct="1">
              <a:lnSpc>
                <a:spcPct val="120000"/>
              </a:lnSpc>
              <a:spcBef>
                <a:spcPts val="1000"/>
              </a:spcBef>
              <a:buClr>
                <a:srgbClr val="2E34D1"/>
              </a:buClr>
              <a:buSzPct val="130000"/>
              <a:buFont typeface="System Font Regular"/>
              <a:buChar char="-"/>
              <a:defRPr sz="1560" kern="1200">
                <a:solidFill>
                  <a:schemeClr val="tx1"/>
                </a:solidFill>
                <a:latin typeface="Space Grotesk" pitchFamily="2" charset="77"/>
                <a:ea typeface="+mn-ea"/>
                <a:cs typeface="+mn-cs"/>
              </a:defRPr>
            </a:lvl1pPr>
            <a:lvl2pPr marL="685800" indent="-228600" algn="l" defTabSz="914400" rtl="0" eaLnBrk="1" latinLnBrk="0" hangingPunct="1">
              <a:lnSpc>
                <a:spcPct val="120000"/>
              </a:lnSpc>
              <a:spcBef>
                <a:spcPts val="500"/>
              </a:spcBef>
              <a:buClr>
                <a:srgbClr val="2E34D1"/>
              </a:buClr>
              <a:buSzPct val="130000"/>
              <a:buFont typeface="System Font Regular"/>
              <a:buChar char="-"/>
              <a:defRPr sz="1560" kern="1200">
                <a:solidFill>
                  <a:schemeClr val="tx1"/>
                </a:solidFill>
                <a:latin typeface="Space Grotesk" pitchFamily="2" charset="77"/>
                <a:ea typeface="+mn-ea"/>
                <a:cs typeface="+mn-cs"/>
              </a:defRPr>
            </a:lvl2pPr>
            <a:lvl3pPr marL="1143000" indent="-228600" algn="l" defTabSz="914400" rtl="0" eaLnBrk="1" latinLnBrk="0" hangingPunct="1">
              <a:lnSpc>
                <a:spcPct val="120000"/>
              </a:lnSpc>
              <a:spcBef>
                <a:spcPts val="500"/>
              </a:spcBef>
              <a:buClr>
                <a:srgbClr val="2E34D1"/>
              </a:buClr>
              <a:buSzPct val="130000"/>
              <a:buFont typeface="System Font Regular"/>
              <a:buChar char="-"/>
              <a:defRPr sz="1560" kern="1200">
                <a:solidFill>
                  <a:schemeClr val="tx1"/>
                </a:solidFill>
                <a:latin typeface="Space Grotesk" pitchFamily="2" charset="77"/>
                <a:ea typeface="+mn-ea"/>
                <a:cs typeface="+mn-cs"/>
              </a:defRPr>
            </a:lvl3pPr>
            <a:lvl4pPr marL="1600200" indent="-228600" algn="l" defTabSz="914400" rtl="0" eaLnBrk="1" latinLnBrk="0" hangingPunct="1">
              <a:lnSpc>
                <a:spcPct val="120000"/>
              </a:lnSpc>
              <a:spcBef>
                <a:spcPts val="500"/>
              </a:spcBef>
              <a:buClr>
                <a:srgbClr val="2E34D1"/>
              </a:buClr>
              <a:buSzPct val="130000"/>
              <a:buFont typeface="System Font Regular"/>
              <a:buChar char="-"/>
              <a:defRPr sz="1560" kern="1200">
                <a:solidFill>
                  <a:schemeClr val="tx1"/>
                </a:solidFill>
                <a:latin typeface="Space Grotesk" pitchFamily="2" charset="77"/>
                <a:ea typeface="+mn-ea"/>
                <a:cs typeface="+mn-cs"/>
              </a:defRPr>
            </a:lvl4pPr>
            <a:lvl5pPr marL="2057400" indent="-228600" algn="l" defTabSz="914400" rtl="0" eaLnBrk="1" latinLnBrk="0" hangingPunct="1">
              <a:lnSpc>
                <a:spcPct val="120000"/>
              </a:lnSpc>
              <a:spcBef>
                <a:spcPts val="500"/>
              </a:spcBef>
              <a:buClr>
                <a:srgbClr val="2E34D1"/>
              </a:buClr>
              <a:buSzPct val="130000"/>
              <a:buFont typeface="System Font Regular"/>
              <a:buChar char="-"/>
              <a:defRPr sz="1560" kern="1200">
                <a:solidFill>
                  <a:schemeClr val="tx1"/>
                </a:solidFill>
                <a:latin typeface="Space Grotes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t-LT" sz="1600" dirty="0">
                <a:latin typeface="Times New Roman" panose="02020603050405020304" pitchFamily="18" charset="0"/>
                <a:cs typeface="Times New Roman" panose="02020603050405020304" pitchFamily="18" charset="0"/>
              </a:rPr>
              <a:t>Lietuvos Respublikos sveikatos apsaugos ministro 2017 m. kovo 13 d.  įsakymu Nr. V-284  patvirtintos Lietuvos higienos normos </a:t>
            </a:r>
            <a:r>
              <a:rPr lang="lt-LT" sz="1600" b="1" dirty="0">
                <a:latin typeface="Times New Roman" panose="02020603050405020304" pitchFamily="18" charset="0"/>
                <a:cs typeface="Times New Roman" panose="02020603050405020304" pitchFamily="18" charset="0"/>
              </a:rPr>
              <a:t>HN 21:2017 ,,Mokykla, vykdanti bendrojo ugdymo programas. Bendrieji sveikatos saugos reikalavimai”</a:t>
            </a:r>
            <a:r>
              <a:rPr lang="lt-LT" sz="1600" dirty="0">
                <a:latin typeface="Times New Roman" panose="02020603050405020304" pitchFamily="18" charset="0"/>
                <a:cs typeface="Times New Roman" panose="02020603050405020304" pitchFamily="18" charset="0"/>
              </a:rPr>
              <a:t> 75 punkte nurodyta, kad mokyklos vadovas ar jo įgaliotas asmuo turi užtikrinti, kad mokiniai iki 18 metų ugdymo procese dalyvautų pasitikrinę sveikatą ir pateikę vaiko sveikatos pažymėjimą, išduotą ne anksčiau kaip prieš metus. Naujoje mokykloje pradėję mokytis mokiniai vaiko sveikatos pažymėjimą turi pateikti iki rugsėjo 15 d. </a:t>
            </a:r>
            <a:endParaRPr lang="en-US" sz="1600" dirty="0">
              <a:latin typeface="Times New Roman" panose="02020603050405020304" pitchFamily="18" charset="0"/>
              <a:cs typeface="Times New Roman" panose="02020603050405020304" pitchFamily="18" charset="0"/>
            </a:endParaRPr>
          </a:p>
          <a:p>
            <a:pPr marL="0" indent="0" algn="just">
              <a:buNone/>
            </a:pPr>
            <a:endParaRPr lang="en-US" sz="1600" dirty="0">
              <a:latin typeface="Times New Roman" panose="02020603050405020304" pitchFamily="18" charset="0"/>
              <a:cs typeface="Times New Roman" panose="02020603050405020304" pitchFamily="18" charset="0"/>
            </a:endParaRPr>
          </a:p>
          <a:p>
            <a:pPr marL="0" indent="0">
              <a:buNone/>
            </a:pPr>
            <a:r>
              <a:rPr lang="lt-LT" altLang="lt-LT" sz="1600" dirty="0">
                <a:latin typeface="Times New Roman" pitchFamily="18" charset="0"/>
                <a:cs typeface="Times New Roman" pitchFamily="18" charset="0"/>
              </a:rPr>
              <a:t>Lietuvos Respublikos sveikatos apsaugos ministro 2016 m. sausio 26 d. įsakymu Nr. V-93 patvirtintos Lietuvos higienos normos </a:t>
            </a:r>
            <a:r>
              <a:rPr lang="lt-LT" altLang="lt-LT" sz="1600" b="1" dirty="0">
                <a:latin typeface="Times New Roman" pitchFamily="18" charset="0"/>
                <a:cs typeface="Times New Roman" pitchFamily="18" charset="0"/>
              </a:rPr>
              <a:t>HN 75:2016 „Ikimokyklinio ir priešmokyklinio ugdymo programų vykdymo bendrieji sveikatos saugos reikalavimai“</a:t>
            </a:r>
            <a:r>
              <a:rPr lang="lt-LT" altLang="lt-LT" sz="1600" dirty="0">
                <a:latin typeface="Times New Roman" pitchFamily="18" charset="0"/>
                <a:cs typeface="Times New Roman" pitchFamily="18" charset="0"/>
              </a:rPr>
              <a:t> 79 punkte nrodyta, kad priimant vaiką į įstaigą ir vėliau kiekvienais metais turi būti pateiktas sveikatos pažymėjimas. </a:t>
            </a:r>
          </a:p>
          <a:p>
            <a:pPr eaLnBrk="1" hangingPunct="1">
              <a:lnSpc>
                <a:spcPct val="150000"/>
              </a:lnSpc>
              <a:buFont typeface="Arial" charset="0"/>
              <a:buNone/>
            </a:pPr>
            <a:endParaRPr lang="lt-LT" altLang="lt-LT" sz="1500" dirty="0">
              <a:latin typeface="Times New Roman" pitchFamily="18" charset="0"/>
              <a:cs typeface="Times New Roman" pitchFamily="18" charset="0"/>
            </a:endParaRPr>
          </a:p>
          <a:p>
            <a:pPr marL="0" indent="0" algn="just">
              <a:buNone/>
            </a:pPr>
            <a:endParaRPr lang="lt-LT" sz="1050" dirty="0">
              <a:latin typeface="Times New Roman" panose="02020603050405020304" pitchFamily="18" charset="0"/>
              <a:cs typeface="Times New Roman" panose="02020603050405020304" pitchFamily="18" charset="0"/>
            </a:endParaRPr>
          </a:p>
          <a:p>
            <a:endParaRPr lang="en-US" sz="1050" dirty="0">
              <a:latin typeface="Montserrat Medium" pitchFamily="2" charset="0"/>
            </a:endParaRPr>
          </a:p>
        </p:txBody>
      </p:sp>
      <p:sp>
        <p:nvSpPr>
          <p:cNvPr id="14" name="Slide Number Placeholder 10">
            <a:extLst>
              <a:ext uri="{FF2B5EF4-FFF2-40B4-BE49-F238E27FC236}">
                <a16:creationId xmlns:a16="http://schemas.microsoft.com/office/drawing/2014/main" id="{50ED860B-69AA-A04B-B7AF-70501076FC6A}"/>
              </a:ext>
            </a:extLst>
          </p:cNvPr>
          <p:cNvSpPr txBox="1">
            <a:spLocks/>
          </p:cNvSpPr>
          <p:nvPr/>
        </p:nvSpPr>
        <p:spPr>
          <a:xfrm>
            <a:off x="8380476" y="5516387"/>
            <a:ext cx="35661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969381-6070-C14C-AC19-9F0CCB6EE0F1}" type="slidenum">
              <a:rPr lang="en-US" sz="1350">
                <a:solidFill>
                  <a:srgbClr val="F0A334"/>
                </a:solidFill>
              </a:rPr>
              <a:pPr/>
              <a:t>2</a:t>
            </a:fld>
            <a:endParaRPr lang="en-US" sz="1350" dirty="0">
              <a:solidFill>
                <a:srgbClr val="F0A334"/>
              </a:solidFill>
            </a:endParaRPr>
          </a:p>
        </p:txBody>
      </p:sp>
    </p:spTree>
    <p:extLst>
      <p:ext uri="{BB962C8B-B14F-4D97-AF65-F5344CB8AC3E}">
        <p14:creationId xmlns:p14="http://schemas.microsoft.com/office/powerpoint/2010/main" val="3439623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Title 7"/>
          <p:cNvSpPr>
            <a:spLocks noGrp="1"/>
          </p:cNvSpPr>
          <p:nvPr>
            <p:ph type="title"/>
          </p:nvPr>
        </p:nvSpPr>
        <p:spPr>
          <a:xfrm>
            <a:off x="323528" y="344711"/>
            <a:ext cx="8229600" cy="685800"/>
          </a:xfrm>
        </p:spPr>
        <p:txBody>
          <a:bodyPr>
            <a:normAutofit fontScale="90000"/>
          </a:bodyPr>
          <a:lstStyle/>
          <a:p>
            <a:br>
              <a:rPr lang="lt-LT" altLang="lt-LT" dirty="0"/>
            </a:br>
            <a:r>
              <a:rPr lang="lt-LT" altLang="lt-LT" b="1" dirty="0">
                <a:solidFill>
                  <a:schemeClr val="accent1">
                    <a:lumMod val="50000"/>
                  </a:schemeClr>
                </a:solidFill>
                <a:latin typeface="Times New Roman" pitchFamily="18" charset="0"/>
                <a:cs typeface="Times New Roman" pitchFamily="18" charset="0"/>
              </a:rPr>
              <a:t>Apibendrinimas(</a:t>
            </a:r>
            <a:r>
              <a:rPr lang="en-US" altLang="lt-LT" b="1" dirty="0">
                <a:solidFill>
                  <a:schemeClr val="accent1">
                    <a:lumMod val="50000"/>
                  </a:schemeClr>
                </a:solidFill>
                <a:latin typeface="Times New Roman" pitchFamily="18" charset="0"/>
                <a:cs typeface="Times New Roman" pitchFamily="18" charset="0"/>
              </a:rPr>
              <a:t>2)</a:t>
            </a:r>
            <a:br>
              <a:rPr lang="lt-LT" altLang="lt-LT" b="1" dirty="0">
                <a:latin typeface="Times New Roman" pitchFamily="18" charset="0"/>
                <a:cs typeface="Times New Roman" pitchFamily="18" charset="0"/>
              </a:rPr>
            </a:br>
            <a:endParaRPr lang="lt-LT" altLang="lt-LT" b="1" dirty="0">
              <a:latin typeface="Times New Roman" pitchFamily="18" charset="0"/>
              <a:cs typeface="Times New Roman" pitchFamily="18" charset="0"/>
            </a:endParaRPr>
          </a:p>
        </p:txBody>
      </p:sp>
      <p:sp>
        <p:nvSpPr>
          <p:cNvPr id="32775" name="Content Placeholder 11"/>
          <p:cNvSpPr>
            <a:spLocks noGrp="1"/>
          </p:cNvSpPr>
          <p:nvPr>
            <p:ph idx="1"/>
          </p:nvPr>
        </p:nvSpPr>
        <p:spPr>
          <a:xfrm>
            <a:off x="152400" y="1340768"/>
            <a:ext cx="8839200" cy="5256584"/>
          </a:xfrm>
        </p:spPr>
        <p:txBody>
          <a:bodyPr>
            <a:normAutofit/>
          </a:bodyPr>
          <a:lstStyle/>
          <a:p>
            <a:r>
              <a:rPr lang="lt-LT" sz="2000" dirty="0">
                <a:solidFill>
                  <a:prstClr val="black"/>
                </a:solidFill>
                <a:latin typeface="Times New Roman" pitchFamily="18" charset="0"/>
                <a:cs typeface="Times New Roman" pitchFamily="18" charset="0"/>
              </a:rPr>
              <a:t>20</a:t>
            </a:r>
            <a:r>
              <a:rPr lang="en-US" sz="2000" dirty="0">
                <a:solidFill>
                  <a:prstClr val="black"/>
                </a:solidFill>
                <a:latin typeface="Times New Roman" pitchFamily="18" charset="0"/>
                <a:cs typeface="Times New Roman" pitchFamily="18" charset="0"/>
              </a:rPr>
              <a:t>22</a:t>
            </a:r>
            <a:r>
              <a:rPr lang="lt-LT" sz="2000" dirty="0">
                <a:solidFill>
                  <a:prstClr val="black"/>
                </a:solidFill>
                <a:latin typeface="Times New Roman" pitchFamily="18" charset="0"/>
                <a:cs typeface="Times New Roman" pitchFamily="18" charset="0"/>
              </a:rPr>
              <a:t>/</a:t>
            </a:r>
            <a:r>
              <a:rPr lang="en-US" sz="2000" dirty="0">
                <a:solidFill>
                  <a:prstClr val="black"/>
                </a:solidFill>
                <a:latin typeface="Times New Roman" pitchFamily="18" charset="0"/>
                <a:cs typeface="Times New Roman" pitchFamily="18" charset="0"/>
              </a:rPr>
              <a:t>2023 m.</a:t>
            </a:r>
            <a:r>
              <a:rPr lang="lt-LT" sz="2000" dirty="0">
                <a:solidFill>
                  <a:prstClr val="black"/>
                </a:solidFill>
                <a:latin typeface="Times New Roman" pitchFamily="18" charset="0"/>
                <a:cs typeface="Times New Roman" pitchFamily="18" charset="0"/>
              </a:rPr>
              <a:t> m. normalų kūno svorį turėjo:</a:t>
            </a:r>
          </a:p>
          <a:p>
            <a:pPr marL="0" lvl="0" indent="0">
              <a:buNone/>
            </a:pPr>
            <a:r>
              <a:rPr lang="en-US" sz="2000" dirty="0">
                <a:solidFill>
                  <a:prstClr val="black"/>
                </a:solidFill>
                <a:latin typeface="Times New Roman" pitchFamily="18" charset="0"/>
                <a:cs typeface="Times New Roman" pitchFamily="18" charset="0"/>
              </a:rPr>
              <a:t>57 proc.</a:t>
            </a:r>
            <a:r>
              <a:rPr lang="lt-LT" sz="2000" dirty="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Neringos gimnazijos </a:t>
            </a:r>
            <a:r>
              <a:rPr lang="en-US" sz="2000" dirty="0" err="1">
                <a:solidFill>
                  <a:prstClr val="black"/>
                </a:solidFill>
                <a:latin typeface="Times New Roman" pitchFamily="18" charset="0"/>
                <a:cs typeface="Times New Roman" pitchFamily="18" charset="0"/>
              </a:rPr>
              <a:t>moksleivi</a:t>
            </a:r>
            <a:r>
              <a:rPr lang="lt-LT" sz="2000" dirty="0">
                <a:solidFill>
                  <a:prstClr val="black"/>
                </a:solidFill>
                <a:latin typeface="Times New Roman" pitchFamily="18" charset="0"/>
                <a:cs typeface="Times New Roman" pitchFamily="18" charset="0"/>
              </a:rPr>
              <a:t>ų;</a:t>
            </a:r>
          </a:p>
          <a:p>
            <a:pPr marL="0" lvl="0" indent="0">
              <a:buNone/>
            </a:pPr>
            <a:r>
              <a:rPr lang="en-US" sz="2000" dirty="0">
                <a:solidFill>
                  <a:prstClr val="black"/>
                </a:solidFill>
                <a:latin typeface="Times New Roman" pitchFamily="18" charset="0"/>
                <a:cs typeface="Times New Roman" pitchFamily="18" charset="0"/>
              </a:rPr>
              <a:t>66 proc. Neringos </a:t>
            </a:r>
            <a:r>
              <a:rPr lang="en-US" sz="2000" dirty="0" err="1">
                <a:solidFill>
                  <a:prstClr val="black"/>
                </a:solidFill>
                <a:latin typeface="Times New Roman" pitchFamily="18" charset="0"/>
                <a:cs typeface="Times New Roman" pitchFamily="18" charset="0"/>
              </a:rPr>
              <a:t>gimnazijos</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Juodkrant</a:t>
            </a:r>
            <a:r>
              <a:rPr lang="lt-LT" sz="2000" dirty="0">
                <a:solidFill>
                  <a:prstClr val="black"/>
                </a:solidFill>
                <a:latin typeface="Times New Roman" pitchFamily="18" charset="0"/>
                <a:cs typeface="Times New Roman" pitchFamily="18" charset="0"/>
              </a:rPr>
              <a:t>ės skyriaus ugdytinių;</a:t>
            </a:r>
          </a:p>
          <a:p>
            <a:pPr marL="0" lvl="0" indent="0">
              <a:buNone/>
            </a:pPr>
            <a:endParaRPr lang="lt-LT" sz="2000" dirty="0">
              <a:solidFill>
                <a:prstClr val="black"/>
              </a:solidFill>
              <a:latin typeface="Times New Roman" pitchFamily="18" charset="0"/>
              <a:cs typeface="Times New Roman" pitchFamily="18" charset="0"/>
            </a:endParaRPr>
          </a:p>
          <a:p>
            <a:pPr lvl="0"/>
            <a:r>
              <a:rPr lang="lt-LT" sz="2000" dirty="0">
                <a:solidFill>
                  <a:prstClr val="black"/>
                </a:solidFill>
                <a:latin typeface="Times New Roman" pitchFamily="18" charset="0"/>
                <a:cs typeface="Times New Roman" pitchFamily="18" charset="0"/>
              </a:rPr>
              <a:t>20</a:t>
            </a:r>
            <a:r>
              <a:rPr lang="en-US" sz="2000" dirty="0">
                <a:solidFill>
                  <a:prstClr val="black"/>
                </a:solidFill>
                <a:latin typeface="Times New Roman" pitchFamily="18" charset="0"/>
                <a:cs typeface="Times New Roman" pitchFamily="18" charset="0"/>
              </a:rPr>
              <a:t>22/2023 m.</a:t>
            </a:r>
            <a:r>
              <a:rPr lang="lt-LT" sz="2000" dirty="0">
                <a:solidFill>
                  <a:prstClr val="black"/>
                </a:solidFill>
                <a:latin typeface="Times New Roman" pitchFamily="18" charset="0"/>
                <a:cs typeface="Times New Roman" pitchFamily="18" charset="0"/>
              </a:rPr>
              <a:t> m. </a:t>
            </a:r>
            <a:endParaRPr lang="en-US" sz="2000" dirty="0">
              <a:solidFill>
                <a:prstClr val="black"/>
              </a:solidFill>
              <a:latin typeface="Times New Roman" pitchFamily="18" charset="0"/>
              <a:cs typeface="Times New Roman" pitchFamily="18" charset="0"/>
            </a:endParaRPr>
          </a:p>
          <a:p>
            <a:pPr marL="0" lvl="0" indent="0">
              <a:buNone/>
            </a:pPr>
            <a:r>
              <a:rPr lang="en-US" sz="2000" dirty="0">
                <a:solidFill>
                  <a:prstClr val="black"/>
                </a:solidFill>
                <a:latin typeface="Times New Roman" pitchFamily="18" charset="0"/>
                <a:cs typeface="Times New Roman" pitchFamily="18" charset="0"/>
              </a:rPr>
              <a:t>2 proc. </a:t>
            </a:r>
            <a:r>
              <a:rPr lang="lt-LT" sz="2000" dirty="0">
                <a:solidFill>
                  <a:prstClr val="black"/>
                </a:solidFill>
                <a:latin typeface="Times New Roman" pitchFamily="18" charset="0"/>
                <a:cs typeface="Times New Roman" pitchFamily="18" charset="0"/>
              </a:rPr>
              <a:t>Neringos gimnazijos m</a:t>
            </a:r>
            <a:r>
              <a:rPr lang="en-US" sz="2000" dirty="0" err="1">
                <a:solidFill>
                  <a:prstClr val="black"/>
                </a:solidFill>
                <a:latin typeface="Times New Roman" pitchFamily="18" charset="0"/>
                <a:cs typeface="Times New Roman" pitchFamily="18" charset="0"/>
              </a:rPr>
              <a:t>oksleivi</a:t>
            </a:r>
            <a:r>
              <a:rPr lang="lt-LT" sz="2000" dirty="0">
                <a:solidFill>
                  <a:prstClr val="black"/>
                </a:solidFill>
                <a:latin typeface="Times New Roman" pitchFamily="18" charset="0"/>
                <a:cs typeface="Times New Roman" pitchFamily="18" charset="0"/>
              </a:rPr>
              <a:t>ų- priskirta parengiamoji fizinio ugdymo grupė, </a:t>
            </a:r>
          </a:p>
          <a:p>
            <a:pPr marL="0" lvl="0" indent="0">
              <a:buNone/>
            </a:pPr>
            <a:r>
              <a:rPr lang="lt-LT" sz="2000" dirty="0">
                <a:solidFill>
                  <a:prstClr val="black"/>
                </a:solidFill>
                <a:latin typeface="Times New Roman" pitchFamily="18" charset="0"/>
                <a:cs typeface="Times New Roman" pitchFamily="18" charset="0"/>
              </a:rPr>
              <a:t>o </a:t>
            </a:r>
            <a:r>
              <a:rPr lang="en-US" sz="2000" dirty="0" err="1">
                <a:solidFill>
                  <a:prstClr val="black"/>
                </a:solidFill>
                <a:latin typeface="Times New Roman" pitchFamily="18" charset="0"/>
                <a:cs typeface="Times New Roman" pitchFamily="18" charset="0"/>
              </a:rPr>
              <a:t>visi</a:t>
            </a:r>
            <a:r>
              <a:rPr lang="lt-LT" sz="2000" dirty="0">
                <a:solidFill>
                  <a:prstClr val="black"/>
                </a:solidFill>
                <a:latin typeface="Times New Roman" pitchFamily="18" charset="0"/>
                <a:cs typeface="Times New Roman" pitchFamily="18" charset="0"/>
              </a:rPr>
              <a:t>ems ikimokyklinio-priešmokyklinio ugdymo </a:t>
            </a:r>
            <a:r>
              <a:rPr lang="en-US" sz="2000" dirty="0" err="1">
                <a:solidFill>
                  <a:prstClr val="black"/>
                </a:solidFill>
                <a:latin typeface="Times New Roman" pitchFamily="18" charset="0"/>
                <a:cs typeface="Times New Roman" pitchFamily="18" charset="0"/>
              </a:rPr>
              <a:t>ugdytinia</a:t>
            </a:r>
            <a:r>
              <a:rPr lang="lt-LT" sz="2000" dirty="0">
                <a:solidFill>
                  <a:prstClr val="black"/>
                </a:solidFill>
                <a:latin typeface="Times New Roman" pitchFamily="18" charset="0"/>
                <a:cs typeface="Times New Roman" pitchFamily="18" charset="0"/>
              </a:rPr>
              <a:t>ms - pagrindinė fizinio ugdymo grupė.</a:t>
            </a:r>
            <a:r>
              <a:rPr lang="en-US" sz="2000" dirty="0">
                <a:solidFill>
                  <a:prstClr val="black"/>
                </a:solidFill>
                <a:latin typeface="Times New Roman" pitchFamily="18" charset="0"/>
                <a:cs typeface="Times New Roman" pitchFamily="18" charset="0"/>
              </a:rPr>
              <a:t> </a:t>
            </a:r>
            <a:endParaRPr lang="lt-LT" sz="2000" dirty="0">
              <a:solidFill>
                <a:prstClr val="black"/>
              </a:solidFill>
              <a:latin typeface="Times New Roman" pitchFamily="18" charset="0"/>
              <a:cs typeface="Times New Roman" pitchFamily="18" charset="0"/>
            </a:endParaRPr>
          </a:p>
          <a:p>
            <a:pPr marL="0" lvl="0" indent="0">
              <a:buNone/>
            </a:pPr>
            <a:endParaRPr lang="lt-LT" sz="2000" dirty="0">
              <a:solidFill>
                <a:prstClr val="black"/>
              </a:solidFill>
              <a:latin typeface="Times New Roman" pitchFamily="18" charset="0"/>
              <a:cs typeface="Times New Roman" pitchFamily="18" charset="0"/>
            </a:endParaRPr>
          </a:p>
          <a:p>
            <a:pPr lvl="0"/>
            <a:r>
              <a:rPr lang="en-US" sz="2000" dirty="0">
                <a:solidFill>
                  <a:prstClr val="black"/>
                </a:solidFill>
                <a:latin typeface="Times New Roman" pitchFamily="18" charset="0"/>
                <a:cs typeface="Times New Roman" pitchFamily="18" charset="0"/>
              </a:rPr>
              <a:t>2022</a:t>
            </a:r>
            <a:r>
              <a:rPr lang="lt-LT" sz="2000" dirty="0">
                <a:solidFill>
                  <a:prstClr val="black"/>
                </a:solidFill>
                <a:latin typeface="Times New Roman" pitchFamily="18" charset="0"/>
                <a:cs typeface="Times New Roman" pitchFamily="18" charset="0"/>
              </a:rPr>
              <a:t>/</a:t>
            </a:r>
            <a:r>
              <a:rPr lang="en-US" sz="2000" dirty="0">
                <a:solidFill>
                  <a:prstClr val="black"/>
                </a:solidFill>
                <a:latin typeface="Times New Roman" pitchFamily="18" charset="0"/>
                <a:cs typeface="Times New Roman" pitchFamily="18" charset="0"/>
              </a:rPr>
              <a:t>2023 </a:t>
            </a:r>
            <a:r>
              <a:rPr lang="en-US" sz="2000" dirty="0" err="1">
                <a:solidFill>
                  <a:prstClr val="black"/>
                </a:solidFill>
                <a:latin typeface="Times New Roman" pitchFamily="18" charset="0"/>
                <a:cs typeface="Times New Roman" pitchFamily="18" charset="0"/>
              </a:rPr>
              <a:t>m.m.</a:t>
            </a:r>
            <a:r>
              <a:rPr lang="lt-LT" sz="2000" dirty="0">
                <a:solidFill>
                  <a:prstClr val="black"/>
                </a:solidFill>
                <a:latin typeface="Times New Roman" pitchFamily="18" charset="0"/>
                <a:cs typeface="Times New Roman" pitchFamily="18" charset="0"/>
              </a:rPr>
              <a:t> </a:t>
            </a:r>
            <a:endParaRPr lang="en-US" sz="2000" dirty="0">
              <a:solidFill>
                <a:prstClr val="black"/>
              </a:solidFill>
              <a:latin typeface="Times New Roman" pitchFamily="18" charset="0"/>
              <a:cs typeface="Times New Roman" pitchFamily="18" charset="0"/>
            </a:endParaRPr>
          </a:p>
          <a:p>
            <a:pPr marL="0" lvl="0" indent="0">
              <a:buNone/>
            </a:pPr>
            <a:r>
              <a:rPr lang="en-US" sz="2000" dirty="0">
                <a:solidFill>
                  <a:prstClr val="black"/>
                </a:solidFill>
                <a:latin typeface="Times New Roman" pitchFamily="18" charset="0"/>
                <a:cs typeface="Times New Roman" pitchFamily="18" charset="0"/>
              </a:rPr>
              <a:t> 16 proc. Neringos </a:t>
            </a:r>
            <a:r>
              <a:rPr lang="en-US" sz="2000" dirty="0" err="1">
                <a:solidFill>
                  <a:prstClr val="black"/>
                </a:solidFill>
                <a:latin typeface="Times New Roman" pitchFamily="18" charset="0"/>
                <a:cs typeface="Times New Roman" pitchFamily="18" charset="0"/>
              </a:rPr>
              <a:t>gimnazijos</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moksleivi</a:t>
            </a:r>
            <a:r>
              <a:rPr lang="lt-LT" sz="2000" dirty="0">
                <a:solidFill>
                  <a:prstClr val="black"/>
                </a:solidFill>
                <a:latin typeface="Times New Roman" pitchFamily="18" charset="0"/>
                <a:cs typeface="Times New Roman" pitchFamily="18" charset="0"/>
              </a:rPr>
              <a:t>ų turėjo labai žemą, o </a:t>
            </a:r>
            <a:r>
              <a:rPr lang="en-US" sz="2000" dirty="0">
                <a:solidFill>
                  <a:prstClr val="black"/>
                </a:solidFill>
                <a:latin typeface="Times New Roman" pitchFamily="18" charset="0"/>
                <a:cs typeface="Times New Roman" pitchFamily="18" charset="0"/>
              </a:rPr>
              <a:t>20 proc. </a:t>
            </a:r>
            <a:r>
              <a:rPr lang="lt-LT" sz="2000" dirty="0">
                <a:solidFill>
                  <a:prstClr val="black"/>
                </a:solidFill>
                <a:latin typeface="Times New Roman" pitchFamily="18" charset="0"/>
                <a:cs typeface="Times New Roman" pitchFamily="18" charset="0"/>
              </a:rPr>
              <a:t>l</a:t>
            </a:r>
            <a:r>
              <a:rPr lang="en-US" sz="2000" dirty="0" err="1">
                <a:solidFill>
                  <a:prstClr val="black"/>
                </a:solidFill>
                <a:latin typeface="Times New Roman" pitchFamily="18" charset="0"/>
                <a:cs typeface="Times New Roman" pitchFamily="18" charset="0"/>
              </a:rPr>
              <a:t>abai</a:t>
            </a:r>
            <a:r>
              <a:rPr lang="en-US" sz="2000" dirty="0">
                <a:solidFill>
                  <a:prstClr val="black"/>
                </a:solidFill>
                <a:latin typeface="Times New Roman" pitchFamily="18" charset="0"/>
                <a:cs typeface="Times New Roman" pitchFamily="18" charset="0"/>
              </a:rPr>
              <a:t> auk</a:t>
            </a:r>
            <a:r>
              <a:rPr lang="lt-LT" sz="2000" dirty="0">
                <a:solidFill>
                  <a:prstClr val="black"/>
                </a:solidFill>
                <a:latin typeface="Times New Roman" pitchFamily="18" charset="0"/>
                <a:cs typeface="Times New Roman" pitchFamily="18" charset="0"/>
              </a:rPr>
              <a:t>štą dantų ėduonies </a:t>
            </a:r>
            <a:r>
              <a:rPr lang="en-US" sz="2000" dirty="0">
                <a:solidFill>
                  <a:prstClr val="black"/>
                </a:solidFill>
                <a:latin typeface="Times New Roman" pitchFamily="18" charset="0"/>
                <a:cs typeface="Times New Roman" pitchFamily="18" charset="0"/>
              </a:rPr>
              <a:t>(</a:t>
            </a:r>
            <a:r>
              <a:rPr lang="lt-LT" sz="2000" dirty="0">
                <a:solidFill>
                  <a:prstClr val="black"/>
                </a:solidFill>
                <a:latin typeface="Times New Roman" pitchFamily="18" charset="0"/>
                <a:cs typeface="Times New Roman" pitchFamily="18" charset="0"/>
              </a:rPr>
              <a:t>kpi</a:t>
            </a:r>
            <a:r>
              <a:rPr lang="en-US" sz="2000" dirty="0">
                <a:solidFill>
                  <a:prstClr val="black"/>
                </a:solidFill>
                <a:latin typeface="Times New Roman" pitchFamily="18" charset="0"/>
                <a:cs typeface="Times New Roman" pitchFamily="18" charset="0"/>
              </a:rPr>
              <a:t>+KPI) </a:t>
            </a:r>
            <a:r>
              <a:rPr lang="en-US" sz="2000" dirty="0" err="1">
                <a:solidFill>
                  <a:prstClr val="black"/>
                </a:solidFill>
                <a:latin typeface="Times New Roman" pitchFamily="18" charset="0"/>
                <a:cs typeface="Times New Roman" pitchFamily="18" charset="0"/>
              </a:rPr>
              <a:t>indeks</a:t>
            </a:r>
            <a:r>
              <a:rPr lang="lt-LT" sz="2000" dirty="0">
                <a:solidFill>
                  <a:prstClr val="black"/>
                </a:solidFill>
                <a:latin typeface="Times New Roman" pitchFamily="18" charset="0"/>
                <a:cs typeface="Times New Roman" pitchFamily="18" charset="0"/>
              </a:rPr>
              <a:t>ą;</a:t>
            </a:r>
            <a:endParaRPr lang="en-US" sz="2000" dirty="0">
              <a:solidFill>
                <a:prstClr val="black"/>
              </a:solidFill>
              <a:latin typeface="Times New Roman" pitchFamily="18" charset="0"/>
              <a:cs typeface="Times New Roman" pitchFamily="18" charset="0"/>
            </a:endParaRPr>
          </a:p>
          <a:p>
            <a:pPr marL="0" indent="0">
              <a:buNone/>
            </a:pPr>
            <a:r>
              <a:rPr lang="en-US" sz="2000" dirty="0">
                <a:solidFill>
                  <a:prstClr val="black"/>
                </a:solidFill>
                <a:latin typeface="Times New Roman" pitchFamily="18" charset="0"/>
                <a:cs typeface="Times New Roman" pitchFamily="18" charset="0"/>
              </a:rPr>
              <a:t>25 proc. Neringos </a:t>
            </a:r>
            <a:r>
              <a:rPr lang="en-US" sz="2000" dirty="0" err="1">
                <a:solidFill>
                  <a:prstClr val="black"/>
                </a:solidFill>
                <a:latin typeface="Times New Roman" pitchFamily="18" charset="0"/>
                <a:cs typeface="Times New Roman" pitchFamily="18" charset="0"/>
              </a:rPr>
              <a:t>gimanzijos</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Juodkrant</a:t>
            </a:r>
            <a:r>
              <a:rPr lang="lt-LT" sz="2000" dirty="0">
                <a:solidFill>
                  <a:prstClr val="black"/>
                </a:solidFill>
                <a:latin typeface="Times New Roman" pitchFamily="18" charset="0"/>
                <a:cs typeface="Times New Roman" pitchFamily="18" charset="0"/>
              </a:rPr>
              <a:t>ės sk. ugdytinių labai žemą, o </a:t>
            </a:r>
            <a:r>
              <a:rPr lang="en-US" sz="2000" dirty="0">
                <a:solidFill>
                  <a:prstClr val="black"/>
                </a:solidFill>
                <a:latin typeface="Times New Roman" pitchFamily="18" charset="0"/>
                <a:cs typeface="Times New Roman" pitchFamily="18" charset="0"/>
              </a:rPr>
              <a:t>37,5 proc. </a:t>
            </a:r>
            <a:r>
              <a:rPr lang="lt-LT" sz="2000" dirty="0">
                <a:solidFill>
                  <a:prstClr val="black"/>
                </a:solidFill>
                <a:latin typeface="Times New Roman" pitchFamily="18" charset="0"/>
                <a:cs typeface="Times New Roman" pitchFamily="18" charset="0"/>
              </a:rPr>
              <a:t>l</a:t>
            </a:r>
            <a:r>
              <a:rPr lang="en-US" sz="2000" dirty="0" err="1">
                <a:solidFill>
                  <a:prstClr val="black"/>
                </a:solidFill>
                <a:latin typeface="Times New Roman" pitchFamily="18" charset="0"/>
                <a:cs typeface="Times New Roman" pitchFamily="18" charset="0"/>
              </a:rPr>
              <a:t>abai</a:t>
            </a:r>
            <a:r>
              <a:rPr lang="en-US" sz="2000" dirty="0">
                <a:solidFill>
                  <a:prstClr val="black"/>
                </a:solidFill>
                <a:latin typeface="Times New Roman" pitchFamily="18" charset="0"/>
                <a:cs typeface="Times New Roman" pitchFamily="18" charset="0"/>
              </a:rPr>
              <a:t> auk</a:t>
            </a:r>
            <a:r>
              <a:rPr lang="lt-LT" sz="2000" dirty="0">
                <a:solidFill>
                  <a:prstClr val="black"/>
                </a:solidFill>
                <a:latin typeface="Times New Roman" pitchFamily="18" charset="0"/>
                <a:cs typeface="Times New Roman" pitchFamily="18" charset="0"/>
              </a:rPr>
              <a:t>š</a:t>
            </a:r>
            <a:r>
              <a:rPr lang="en-US" sz="2000" dirty="0">
                <a:solidFill>
                  <a:prstClr val="black"/>
                </a:solidFill>
                <a:latin typeface="Times New Roman" pitchFamily="18" charset="0"/>
                <a:cs typeface="Times New Roman" pitchFamily="18" charset="0"/>
              </a:rPr>
              <a:t>t</a:t>
            </a:r>
            <a:r>
              <a:rPr lang="lt-LT" sz="2000" dirty="0">
                <a:solidFill>
                  <a:prstClr val="black"/>
                </a:solidFill>
                <a:latin typeface="Times New Roman" pitchFamily="18" charset="0"/>
                <a:cs typeface="Times New Roman" pitchFamily="18" charset="0"/>
              </a:rPr>
              <a:t>ą ėduonies </a:t>
            </a:r>
            <a:r>
              <a:rPr lang="en-US" sz="2000" dirty="0">
                <a:solidFill>
                  <a:prstClr val="black"/>
                </a:solidFill>
                <a:latin typeface="Times New Roman" pitchFamily="18" charset="0"/>
                <a:cs typeface="Times New Roman" pitchFamily="18" charset="0"/>
              </a:rPr>
              <a:t>(</a:t>
            </a:r>
            <a:r>
              <a:rPr lang="lt-LT" sz="2000" dirty="0">
                <a:solidFill>
                  <a:prstClr val="black"/>
                </a:solidFill>
                <a:latin typeface="Times New Roman" pitchFamily="18" charset="0"/>
                <a:cs typeface="Times New Roman" pitchFamily="18" charset="0"/>
              </a:rPr>
              <a:t>kpi</a:t>
            </a:r>
            <a:r>
              <a:rPr lang="en-US" sz="2000" dirty="0">
                <a:solidFill>
                  <a:prstClr val="black"/>
                </a:solidFill>
                <a:latin typeface="Times New Roman" pitchFamily="18" charset="0"/>
                <a:cs typeface="Times New Roman" pitchFamily="18" charset="0"/>
              </a:rPr>
              <a:t>+KPI) </a:t>
            </a:r>
            <a:r>
              <a:rPr lang="en-US" sz="2000" dirty="0" err="1">
                <a:solidFill>
                  <a:prstClr val="black"/>
                </a:solidFill>
                <a:latin typeface="Times New Roman" pitchFamily="18" charset="0"/>
                <a:cs typeface="Times New Roman" pitchFamily="18" charset="0"/>
              </a:rPr>
              <a:t>indeks</a:t>
            </a:r>
            <a:r>
              <a:rPr lang="lt-LT" sz="2000" dirty="0">
                <a:solidFill>
                  <a:prstClr val="black"/>
                </a:solidFill>
                <a:latin typeface="Times New Roman" pitchFamily="18" charset="0"/>
                <a:cs typeface="Times New Roman" pitchFamily="18" charset="0"/>
              </a:rPr>
              <a:t>ą;</a:t>
            </a:r>
          </a:p>
          <a:p>
            <a:pPr marL="0" lvl="0" indent="0">
              <a:buNone/>
            </a:pPr>
            <a:endParaRPr lang="lt-LT" sz="2800" dirty="0">
              <a:solidFill>
                <a:prstClr val="black"/>
              </a:solidFill>
              <a:latin typeface="Times New Roman" pitchFamily="18" charset="0"/>
              <a:cs typeface="Times New Roman" pitchFamily="18" charset="0"/>
            </a:endParaRPr>
          </a:p>
          <a:p>
            <a:pPr lvl="0"/>
            <a:endParaRPr lang="lt-LT" sz="2800" dirty="0"/>
          </a:p>
          <a:p>
            <a:pPr>
              <a:defRPr/>
            </a:pPr>
            <a:endParaRPr lang="lt-LT" sz="2800" dirty="0"/>
          </a:p>
          <a:p>
            <a:pPr>
              <a:defRPr/>
            </a:pPr>
            <a:endParaRPr lang="lt-LT" dirty="0"/>
          </a:p>
        </p:txBody>
      </p:sp>
      <p:pic>
        <p:nvPicPr>
          <p:cNvPr id="4" name="Picture 3">
            <a:extLst>
              <a:ext uri="{FF2B5EF4-FFF2-40B4-BE49-F238E27FC236}">
                <a16:creationId xmlns:a16="http://schemas.microsoft.com/office/drawing/2014/main" id="{45968731-C019-4CAA-874A-AFB272DF86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97" y="2458107"/>
            <a:ext cx="8969320" cy="334417"/>
          </a:xfrm>
          <a:prstGeom prst="rect">
            <a:avLst/>
          </a:prstGeom>
        </p:spPr>
      </p:pic>
      <p:pic>
        <p:nvPicPr>
          <p:cNvPr id="5" name="Picture 4">
            <a:extLst>
              <a:ext uri="{FF2B5EF4-FFF2-40B4-BE49-F238E27FC236}">
                <a16:creationId xmlns:a16="http://schemas.microsoft.com/office/drawing/2014/main" id="{BB83079E-E783-483E-A75B-CDCBC49992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40" y="891313"/>
            <a:ext cx="8969320" cy="334417"/>
          </a:xfrm>
          <a:prstGeom prst="rect">
            <a:avLst/>
          </a:prstGeom>
        </p:spPr>
      </p:pic>
      <p:pic>
        <p:nvPicPr>
          <p:cNvPr id="6" name="Picture 5">
            <a:extLst>
              <a:ext uri="{FF2B5EF4-FFF2-40B4-BE49-F238E27FC236}">
                <a16:creationId xmlns:a16="http://schemas.microsoft.com/office/drawing/2014/main" id="{6F6F6E5A-A4E6-4944-A5D3-4DA0103F2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48" y="4527729"/>
            <a:ext cx="8969320" cy="334417"/>
          </a:xfrm>
          <a:prstGeom prst="rect">
            <a:avLst/>
          </a:prstGeom>
        </p:spPr>
      </p:pic>
    </p:spTree>
    <p:extLst>
      <p:ext uri="{BB962C8B-B14F-4D97-AF65-F5344CB8AC3E}">
        <p14:creationId xmlns:p14="http://schemas.microsoft.com/office/powerpoint/2010/main" val="1185730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Title 7"/>
          <p:cNvSpPr>
            <a:spLocks noGrp="1"/>
          </p:cNvSpPr>
          <p:nvPr>
            <p:ph type="title"/>
          </p:nvPr>
        </p:nvSpPr>
        <p:spPr>
          <a:xfrm>
            <a:off x="357188" y="642938"/>
            <a:ext cx="8229600" cy="685800"/>
          </a:xfrm>
        </p:spPr>
        <p:txBody>
          <a:bodyPr>
            <a:normAutofit fontScale="90000"/>
          </a:bodyPr>
          <a:lstStyle/>
          <a:p>
            <a:br>
              <a:rPr lang="lt-LT" altLang="lt-LT" dirty="0"/>
            </a:br>
            <a:r>
              <a:rPr lang="lt-LT" altLang="lt-LT" b="1" dirty="0">
                <a:solidFill>
                  <a:schemeClr val="accent1">
                    <a:lumMod val="50000"/>
                  </a:schemeClr>
                </a:solidFill>
                <a:latin typeface="Times New Roman" pitchFamily="18" charset="0"/>
                <a:cs typeface="Times New Roman" pitchFamily="18" charset="0"/>
              </a:rPr>
              <a:t>Rekomendacijos</a:t>
            </a:r>
            <a:br>
              <a:rPr lang="lt-LT" altLang="lt-LT" b="1" dirty="0">
                <a:latin typeface="Times New Roman" pitchFamily="18" charset="0"/>
                <a:cs typeface="Times New Roman" pitchFamily="18" charset="0"/>
              </a:rPr>
            </a:br>
            <a:endParaRPr lang="lt-LT" altLang="lt-LT" b="1" dirty="0">
              <a:latin typeface="Times New Roman" pitchFamily="18" charset="0"/>
              <a:cs typeface="Times New Roman" pitchFamily="18" charset="0"/>
            </a:endParaRPr>
          </a:p>
        </p:txBody>
      </p:sp>
      <p:sp>
        <p:nvSpPr>
          <p:cNvPr id="32775" name="Content Placeholder 11"/>
          <p:cNvSpPr>
            <a:spLocks noGrp="1"/>
          </p:cNvSpPr>
          <p:nvPr>
            <p:ph idx="1"/>
          </p:nvPr>
        </p:nvSpPr>
        <p:spPr>
          <a:xfrm>
            <a:off x="152400" y="1628775"/>
            <a:ext cx="8839200" cy="5000625"/>
          </a:xfrm>
        </p:spPr>
        <p:txBody>
          <a:bodyPr/>
          <a:lstStyle/>
          <a:p>
            <a:pPr lvl="0"/>
            <a:r>
              <a:rPr lang="lt-LT" sz="2000" dirty="0">
                <a:latin typeface="Times New Roman" pitchFamily="18" charset="0"/>
                <a:cs typeface="Times New Roman" pitchFamily="18" charset="0"/>
              </a:rPr>
              <a:t>Svarbu bendruomenę įtraukti į sveikatos stiprinimo veiklas – organizuoti ir vykdyti mokymus, apimančius aiškią, išsamią ir patikimą informaciją apie mitybą, fizinį aktyvumą, asmens higieną.</a:t>
            </a:r>
          </a:p>
          <a:p>
            <a:pPr lvl="0"/>
            <a:r>
              <a:rPr lang="lt-LT" sz="2000" dirty="0">
                <a:latin typeface="Times New Roman" pitchFamily="18" charset="0"/>
                <a:cs typeface="Times New Roman" pitchFamily="18" charset="0"/>
              </a:rPr>
              <a:t>Būtina vaikų sveikatos priežiūrą vykdyti visomis kryptimis - ypatingą dėmesį skiriant burnos higienos ir ėduonies profilaktikai, pilnavertei mitybai, fiziniam aktyvumui</a:t>
            </a:r>
            <a:r>
              <a:rPr lang="en-US" sz="2000" dirty="0">
                <a:latin typeface="Times New Roman" pitchFamily="18" charset="0"/>
                <a:cs typeface="Times New Roman" pitchFamily="18" charset="0"/>
              </a:rPr>
              <a:t>, </a:t>
            </a:r>
            <a:r>
              <a:rPr lang="lt-LT" sz="2000" dirty="0">
                <a:latin typeface="Times New Roman" pitchFamily="18" charset="0"/>
                <a:cs typeface="Times New Roman" pitchFamily="18" charset="0"/>
              </a:rPr>
              <a:t>tinkamam </a:t>
            </a:r>
            <a:r>
              <a:rPr lang="en-US" sz="2000" dirty="0" err="1">
                <a:latin typeface="Times New Roman" pitchFamily="18" charset="0"/>
                <a:cs typeface="Times New Roman" pitchFamily="18" charset="0"/>
              </a:rPr>
              <a:t>darbo</a:t>
            </a:r>
            <a:r>
              <a:rPr lang="en-US" sz="2000" dirty="0">
                <a:latin typeface="Times New Roman" pitchFamily="18" charset="0"/>
                <a:cs typeface="Times New Roman" pitchFamily="18" charset="0"/>
              </a:rPr>
              <a:t> ir </a:t>
            </a:r>
            <a:r>
              <a:rPr lang="en-US" sz="2000" dirty="0" err="1">
                <a:latin typeface="Times New Roman" pitchFamily="18" charset="0"/>
                <a:cs typeface="Times New Roman" pitchFamily="18" charset="0"/>
              </a:rPr>
              <a:t>poilsio</a:t>
            </a:r>
            <a:r>
              <a:rPr lang="en-US" sz="2000" dirty="0">
                <a:latin typeface="Times New Roman" pitchFamily="18" charset="0"/>
                <a:cs typeface="Times New Roman" pitchFamily="18" charset="0"/>
              </a:rPr>
              <a:t> </a:t>
            </a:r>
            <a:r>
              <a:rPr lang="lt-LT" sz="2000" dirty="0">
                <a:latin typeface="Times New Roman" pitchFamily="18" charset="0"/>
                <a:cs typeface="Times New Roman" pitchFamily="18" charset="0"/>
              </a:rPr>
              <a:t>rėžimui bei išmaniųjų prietaisų naudojimui.</a:t>
            </a:r>
            <a:endParaRPr lang="en-US" sz="2000" dirty="0">
              <a:latin typeface="Times New Roman" pitchFamily="18" charset="0"/>
              <a:cs typeface="Times New Roman" pitchFamily="18" charset="0"/>
            </a:endParaRPr>
          </a:p>
          <a:p>
            <a:pPr lvl="0"/>
            <a:r>
              <a:rPr lang="lt-LT" sz="2000" dirty="0">
                <a:latin typeface="Times New Roman" pitchFamily="18" charset="0"/>
                <a:cs typeface="Times New Roman" pitchFamily="18" charset="0"/>
              </a:rPr>
              <a:t>Tikslinga dėmesį skirti profilaktikai mažinant gyvensenos rizikos veiksnius, kurie sąlygotų kvėpavimo sistemos ligas, žalingus įpročius.</a:t>
            </a:r>
          </a:p>
          <a:p>
            <a:pPr>
              <a:defRPr/>
            </a:pPr>
            <a:endParaRPr lang="lt-LT" sz="2800" dirty="0">
              <a:latin typeface="Times New Roman" pitchFamily="18" charset="0"/>
              <a:cs typeface="Times New Roman" pitchFamily="18" charset="0"/>
            </a:endParaRPr>
          </a:p>
          <a:p>
            <a:pPr>
              <a:buFont typeface="Arial" charset="0"/>
              <a:buNone/>
              <a:defRPr/>
            </a:pPr>
            <a:endParaRPr lang="lt-LT" sz="2800" dirty="0"/>
          </a:p>
          <a:p>
            <a:pPr>
              <a:defRPr/>
            </a:pPr>
            <a:endParaRPr lang="lt-LT" sz="2800" dirty="0"/>
          </a:p>
          <a:p>
            <a:pPr>
              <a:defRPr/>
            </a:pPr>
            <a:endParaRPr lang="lt-LT" dirty="0"/>
          </a:p>
        </p:txBody>
      </p:sp>
    </p:spTree>
    <p:extLst>
      <p:ext uri="{BB962C8B-B14F-4D97-AF65-F5344CB8AC3E}">
        <p14:creationId xmlns:p14="http://schemas.microsoft.com/office/powerpoint/2010/main" val="3380821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Antraštė 9"/>
          <p:cNvSpPr>
            <a:spLocks noGrp="1"/>
          </p:cNvSpPr>
          <p:nvPr>
            <p:ph type="ctrTitle"/>
          </p:nvPr>
        </p:nvSpPr>
        <p:spPr/>
        <p:txBody>
          <a:bodyPr/>
          <a:lstStyle/>
          <a:p>
            <a:pPr eaLnBrk="1" hangingPunct="1"/>
            <a:br>
              <a:rPr lang="lt-LT" altLang="lt-LT" sz="3200" b="1" dirty="0">
                <a:solidFill>
                  <a:srgbClr val="FF0000"/>
                </a:solidFill>
                <a:latin typeface="Times New Roman" pitchFamily="18" charset="0"/>
                <a:cs typeface="Times New Roman" pitchFamily="18" charset="0"/>
              </a:rPr>
            </a:br>
            <a:r>
              <a:rPr lang="en-US" altLang="lt-LT" sz="3200" b="1" dirty="0">
                <a:solidFill>
                  <a:schemeClr val="accent1">
                    <a:lumMod val="50000"/>
                  </a:schemeClr>
                </a:solidFill>
                <a:latin typeface="Times New Roman" pitchFamily="18" charset="0"/>
                <a:cs typeface="Times New Roman" pitchFamily="18" charset="0"/>
              </a:rPr>
              <a:t>A</a:t>
            </a:r>
            <a:r>
              <a:rPr lang="lt-LT" altLang="lt-LT" sz="3200" b="1" dirty="0">
                <a:solidFill>
                  <a:schemeClr val="accent1">
                    <a:lumMod val="50000"/>
                  </a:schemeClr>
                </a:solidFill>
                <a:latin typeface="Times New Roman" pitchFamily="18" charset="0"/>
                <a:cs typeface="Times New Roman" pitchFamily="18" charset="0"/>
              </a:rPr>
              <a:t>ČIŪ UŽ DĖMESĮ</a:t>
            </a:r>
            <a:br>
              <a:rPr lang="lt-LT" altLang="lt-LT" sz="3600" b="1" dirty="0">
                <a:latin typeface="Times New Roman" pitchFamily="18" charset="0"/>
                <a:cs typeface="Times New Roman" pitchFamily="18" charset="0"/>
              </a:rPr>
            </a:br>
            <a:endParaRPr lang="en-US" altLang="lt-LT" sz="3600" dirty="0"/>
          </a:p>
        </p:txBody>
      </p:sp>
      <p:sp>
        <p:nvSpPr>
          <p:cNvPr id="34823" name="Turinio vietos rezervavimo ženklas 17"/>
          <p:cNvSpPr>
            <a:spLocks noGrp="1"/>
          </p:cNvSpPr>
          <p:nvPr>
            <p:ph type="subTitle" idx="1"/>
          </p:nvPr>
        </p:nvSpPr>
        <p:spPr/>
        <p:txBody>
          <a:bodyPr/>
          <a:lstStyle/>
          <a:p>
            <a:pPr eaLnBrk="1" hangingPunct="1">
              <a:defRPr/>
            </a:pPr>
            <a:endParaRPr lang="lt-LT" b="1" dirty="0">
              <a:latin typeface="Times New Roman" pitchFamily="18" charset="0"/>
              <a:cs typeface="Times New Roman" pitchFamily="18" charset="0"/>
            </a:endParaRPr>
          </a:p>
          <a:p>
            <a:pPr eaLnBrk="1" hangingPunct="1">
              <a:defRPr/>
            </a:pPr>
            <a:endParaRPr lang="lt-LT"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7BC374E7-D3F1-2843-977A-B6E65961963F}"/>
              </a:ext>
            </a:extLst>
          </p:cNvPr>
          <p:cNvSpPr>
            <a:spLocks noGrp="1"/>
          </p:cNvSpPr>
          <p:nvPr>
            <p:ph type="subTitle" idx="1"/>
          </p:nvPr>
        </p:nvSpPr>
        <p:spPr>
          <a:xfrm>
            <a:off x="653890" y="3700112"/>
            <a:ext cx="5328591" cy="1961136"/>
          </a:xfrm>
        </p:spPr>
        <p:txBody>
          <a:bodyPr>
            <a:normAutofit fontScale="85000" lnSpcReduction="20000"/>
          </a:bodyPr>
          <a:lstStyle/>
          <a:p>
            <a:r>
              <a:rPr lang="lt-LT" sz="1800" dirty="0">
                <a:solidFill>
                  <a:srgbClr val="002060"/>
                </a:solidFill>
                <a:latin typeface="Arial" pitchFamily="34" charset="0"/>
                <a:cs typeface="Arial" pitchFamily="34" charset="0"/>
              </a:rPr>
              <a:t>MUS RASITE:</a:t>
            </a:r>
          </a:p>
          <a:p>
            <a:r>
              <a:rPr lang="es-ES" sz="1800" dirty="0" err="1">
                <a:solidFill>
                  <a:srgbClr val="002060"/>
                </a:solidFill>
                <a:latin typeface="Arial" pitchFamily="34" charset="0"/>
                <a:cs typeface="Arial" pitchFamily="34" charset="0"/>
              </a:rPr>
              <a:t>Taikos</a:t>
            </a:r>
            <a:r>
              <a:rPr lang="es-ES" sz="1800" dirty="0">
                <a:solidFill>
                  <a:srgbClr val="002060"/>
                </a:solidFill>
                <a:latin typeface="Arial" pitchFamily="34" charset="0"/>
                <a:cs typeface="Arial" pitchFamily="34" charset="0"/>
              </a:rPr>
              <a:t> </a:t>
            </a:r>
            <a:r>
              <a:rPr lang="es-ES" sz="1800" dirty="0" err="1">
                <a:solidFill>
                  <a:srgbClr val="002060"/>
                </a:solidFill>
                <a:latin typeface="Arial" pitchFamily="34" charset="0"/>
                <a:cs typeface="Arial" pitchFamily="34" charset="0"/>
              </a:rPr>
              <a:t>pr</a:t>
            </a:r>
            <a:r>
              <a:rPr lang="es-ES" sz="1800" dirty="0">
                <a:solidFill>
                  <a:srgbClr val="002060"/>
                </a:solidFill>
                <a:latin typeface="Arial" pitchFamily="34" charset="0"/>
                <a:cs typeface="Arial" pitchFamily="34" charset="0"/>
              </a:rPr>
              <a:t>. 76, </a:t>
            </a:r>
            <a:r>
              <a:rPr lang="es-ES" sz="1800" dirty="0" err="1">
                <a:solidFill>
                  <a:srgbClr val="002060"/>
                </a:solidFill>
                <a:latin typeface="Arial" pitchFamily="34" charset="0"/>
                <a:cs typeface="Arial" pitchFamily="34" charset="0"/>
              </a:rPr>
              <a:t>Klaipėda</a:t>
            </a:r>
            <a:endParaRPr lang="es-ES" sz="1800" dirty="0">
              <a:solidFill>
                <a:srgbClr val="002060"/>
              </a:solidFill>
              <a:latin typeface="Arial" pitchFamily="34" charset="0"/>
              <a:cs typeface="Arial" pitchFamily="34" charset="0"/>
            </a:endParaRPr>
          </a:p>
          <a:p>
            <a:r>
              <a:rPr lang="es-ES" sz="1800" dirty="0">
                <a:solidFill>
                  <a:srgbClr val="002060"/>
                </a:solidFill>
                <a:latin typeface="Arial" pitchFamily="34" charset="0"/>
                <a:cs typeface="Arial" pitchFamily="34" charset="0"/>
              </a:rPr>
              <a:t>Tel. (8 46) 234796</a:t>
            </a:r>
          </a:p>
          <a:p>
            <a:r>
              <a:rPr lang="es-ES" sz="1800" dirty="0">
                <a:solidFill>
                  <a:srgbClr val="002060"/>
                </a:solidFill>
                <a:latin typeface="Arial" pitchFamily="34" charset="0"/>
                <a:cs typeface="Arial" pitchFamily="34" charset="0"/>
              </a:rPr>
              <a:t>El. p. </a:t>
            </a:r>
            <a:r>
              <a:rPr lang="es-ES" sz="1800" dirty="0" err="1">
                <a:solidFill>
                  <a:srgbClr val="002060"/>
                </a:solidFill>
                <a:latin typeface="Arial" pitchFamily="34" charset="0"/>
                <a:cs typeface="Arial" pitchFamily="34" charset="0"/>
              </a:rPr>
              <a:t>info@sveikatosbiuras.lt</a:t>
            </a:r>
            <a:endParaRPr lang="es-ES" sz="1800" dirty="0">
              <a:solidFill>
                <a:srgbClr val="002060"/>
              </a:solidFill>
              <a:latin typeface="Arial" pitchFamily="34" charset="0"/>
              <a:cs typeface="Arial" pitchFamily="34" charset="0"/>
            </a:endParaRPr>
          </a:p>
          <a:p>
            <a:r>
              <a:rPr lang="es-ES" sz="1800" dirty="0">
                <a:solidFill>
                  <a:srgbClr val="002060"/>
                </a:solidFill>
                <a:latin typeface="Arial" pitchFamily="34" charset="0"/>
                <a:cs typeface="Arial" pitchFamily="34" charset="0"/>
                <a:hlinkClick r:id="rId3"/>
              </a:rPr>
              <a:t>www.sveikatosbiuras.lt</a:t>
            </a:r>
            <a:r>
              <a:rPr lang="es-ES" sz="1800" dirty="0">
                <a:solidFill>
                  <a:srgbClr val="002060"/>
                </a:solidFill>
                <a:latin typeface="Arial" pitchFamily="34" charset="0"/>
                <a:cs typeface="Arial" pitchFamily="34" charset="0"/>
              </a:rPr>
              <a:t> </a:t>
            </a:r>
          </a:p>
          <a:p>
            <a:r>
              <a:rPr lang="es-ES" sz="1800" dirty="0">
                <a:solidFill>
                  <a:srgbClr val="002060"/>
                </a:solidFill>
                <a:latin typeface="Arial" pitchFamily="34" charset="0"/>
                <a:cs typeface="Arial" pitchFamily="34" charset="0"/>
                <a:hlinkClick r:id="rId4"/>
              </a:rPr>
              <a:t>www.facebook.com/biuras</a:t>
            </a:r>
            <a:endParaRPr lang="es-ES" sz="1800" dirty="0">
              <a:solidFill>
                <a:srgbClr val="002060"/>
              </a:solidFill>
              <a:latin typeface="Arial" pitchFamily="34" charset="0"/>
              <a:cs typeface="Arial" pitchFamily="34" charset="0"/>
            </a:endParaRPr>
          </a:p>
          <a:p>
            <a:r>
              <a:rPr lang="es-ES" sz="1800" dirty="0">
                <a:solidFill>
                  <a:srgbClr val="002060"/>
                </a:solidFill>
                <a:latin typeface="Arial" pitchFamily="34" charset="0"/>
                <a:cs typeface="Arial" pitchFamily="34" charset="0"/>
                <a:hlinkClick r:id="rId5"/>
              </a:rPr>
              <a:t>www.instagram.com/klaipedosvsb</a:t>
            </a:r>
            <a:endParaRPr lang="es-ES" sz="1800" dirty="0">
              <a:solidFill>
                <a:srgbClr val="002060"/>
              </a:solidFill>
              <a:latin typeface="Arial" pitchFamily="34" charset="0"/>
              <a:cs typeface="Arial" pitchFamily="34" charset="0"/>
            </a:endParaRPr>
          </a:p>
          <a:p>
            <a:endParaRPr lang="es-ES" sz="1800" dirty="0">
              <a:solidFill>
                <a:srgbClr val="002060"/>
              </a:solidFill>
              <a:latin typeface="Arial" pitchFamily="34" charset="0"/>
              <a:cs typeface="Arial" pitchFamily="34" charset="0"/>
            </a:endParaRPr>
          </a:p>
          <a:p>
            <a:endParaRPr lang="en-US" sz="1800" dirty="0">
              <a:solidFill>
                <a:srgbClr val="002060"/>
              </a:solidFill>
              <a:latin typeface="Arial" pitchFamily="34" charset="0"/>
              <a:cs typeface="Arial" pitchFamily="34" charset="0"/>
            </a:endParaRPr>
          </a:p>
        </p:txBody>
      </p:sp>
      <p:pic>
        <p:nvPicPr>
          <p:cNvPr id="7" name="Picture 6">
            <a:extLst>
              <a:ext uri="{FF2B5EF4-FFF2-40B4-BE49-F238E27FC236}">
                <a16:creationId xmlns:a16="http://schemas.microsoft.com/office/drawing/2014/main" id="{735736B6-9337-4AF5-B1D5-6BBFDF2269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560" y="908720"/>
            <a:ext cx="2592288" cy="586321"/>
          </a:xfrm>
          <a:prstGeom prst="rect">
            <a:avLst/>
          </a:prstGeom>
        </p:spPr>
      </p:pic>
      <p:pic>
        <p:nvPicPr>
          <p:cNvPr id="1041" name="Paveikslėlis 1" descr="Description: jjjj">
            <a:extLst>
              <a:ext uri="{FF2B5EF4-FFF2-40B4-BE49-F238E27FC236}">
                <a16:creationId xmlns:a16="http://schemas.microsoft.com/office/drawing/2014/main" id="{97A94FA4-DC9E-2D89-2327-26A4DB7AFAE6}"/>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3218277" y="5013176"/>
            <a:ext cx="199816" cy="19981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Description: fff">
            <a:extLst>
              <a:ext uri="{FF2B5EF4-FFF2-40B4-BE49-F238E27FC236}">
                <a16:creationId xmlns:a16="http://schemas.microsoft.com/office/drawing/2014/main" id="{2AA1781A-E58B-6673-E917-8AA443B5C2EA}"/>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3763704" y="5268370"/>
            <a:ext cx="190500" cy="1905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8">
            <a:extLst>
              <a:ext uri="{FF2B5EF4-FFF2-40B4-BE49-F238E27FC236}">
                <a16:creationId xmlns:a16="http://schemas.microsoft.com/office/drawing/2014/main" id="{A0141B1E-C6AA-EF4E-3D03-ECDACB39784C}"/>
              </a:ext>
            </a:extLst>
          </p:cNvPr>
          <p:cNvSpPr>
            <a:spLocks noChangeArrowheads="1"/>
          </p:cNvSpPr>
          <p:nvPr/>
        </p:nvSpPr>
        <p:spPr bwMode="auto">
          <a:xfrm>
            <a:off x="413122" y="7102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9">
            <a:extLst>
              <a:ext uri="{FF2B5EF4-FFF2-40B4-BE49-F238E27FC236}">
                <a16:creationId xmlns:a16="http://schemas.microsoft.com/office/drawing/2014/main" id="{C479CF51-C98A-0000-A9AF-EFF3DD98EBDC}"/>
              </a:ext>
            </a:extLst>
          </p:cNvPr>
          <p:cNvSpPr>
            <a:spLocks noChangeArrowheads="1"/>
          </p:cNvSpPr>
          <p:nvPr/>
        </p:nvSpPr>
        <p:spPr bwMode="auto">
          <a:xfrm>
            <a:off x="41312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518666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0E31B9FF-9863-5C49-8E6A-EB977F53CA9E}"/>
              </a:ext>
            </a:extLst>
          </p:cNvPr>
          <p:cNvSpPr txBox="1">
            <a:spLocks/>
          </p:cNvSpPr>
          <p:nvPr/>
        </p:nvSpPr>
        <p:spPr>
          <a:xfrm>
            <a:off x="491490" y="1121910"/>
            <a:ext cx="7888986" cy="946880"/>
          </a:xfrm>
          <a:prstGeom prst="rect">
            <a:avLst/>
          </a:prstGeom>
        </p:spPr>
        <p:txBody>
          <a:bodyPr/>
          <a:lstStyle>
            <a:lvl1pPr algn="l" defTabSz="914400" rtl="0" eaLnBrk="1" latinLnBrk="0" hangingPunct="1">
              <a:lnSpc>
                <a:spcPct val="90000"/>
              </a:lnSpc>
              <a:spcBef>
                <a:spcPct val="0"/>
              </a:spcBef>
              <a:buNone/>
              <a:defRPr sz="5000" kern="1200" cap="all" baseline="0">
                <a:solidFill>
                  <a:srgbClr val="2E34D1"/>
                </a:solidFill>
                <a:latin typeface="Rando" pitchFamily="2" charset="77"/>
                <a:ea typeface="+mj-ea"/>
                <a:cs typeface="Rando" pitchFamily="2" charset="77"/>
              </a:defRPr>
            </a:lvl1pPr>
          </a:lstStyle>
          <a:p>
            <a:r>
              <a:rPr lang="lt-LT" altLang="lt-LT" sz="2400" b="1" dirty="0">
                <a:solidFill>
                  <a:srgbClr val="002060"/>
                </a:solidFill>
                <a:latin typeface="Times New Roman" pitchFamily="18" charset="0"/>
                <a:cs typeface="Times New Roman" pitchFamily="18" charset="0"/>
              </a:rPr>
              <a:t>Sveikatos duomenų analizės aprašymas (</a:t>
            </a:r>
            <a:r>
              <a:rPr lang="en-US" altLang="lt-LT" sz="2400" b="1" dirty="0">
                <a:solidFill>
                  <a:srgbClr val="002060"/>
                </a:solidFill>
                <a:latin typeface="Times New Roman" pitchFamily="18" charset="0"/>
                <a:cs typeface="Times New Roman" pitchFamily="18" charset="0"/>
              </a:rPr>
              <a:t>2</a:t>
            </a:r>
            <a:r>
              <a:rPr lang="lt-LT" altLang="lt-LT" sz="2400" b="1" dirty="0">
                <a:solidFill>
                  <a:srgbClr val="002060"/>
                </a:solidFill>
                <a:latin typeface="Times New Roman" pitchFamily="18" charset="0"/>
                <a:cs typeface="Times New Roman" pitchFamily="18" charset="0"/>
              </a:rPr>
              <a:t>) </a:t>
            </a:r>
            <a:endParaRPr lang="en-US" sz="2400" dirty="0">
              <a:solidFill>
                <a:srgbClr val="002060"/>
              </a:solidFill>
              <a:latin typeface="Montserrat Medium" pitchFamily="2"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957" y="2068790"/>
            <a:ext cx="8969320" cy="334417"/>
          </a:xfrm>
          <a:prstGeom prst="rect">
            <a:avLst/>
          </a:prstGeom>
        </p:spPr>
      </p:pic>
      <p:sp>
        <p:nvSpPr>
          <p:cNvPr id="11" name="Text Placeholder 3">
            <a:extLst>
              <a:ext uri="{FF2B5EF4-FFF2-40B4-BE49-F238E27FC236}">
                <a16:creationId xmlns:a16="http://schemas.microsoft.com/office/drawing/2014/main" id="{B94DF49B-E230-9748-B92E-7E0E009B9E4E}"/>
              </a:ext>
            </a:extLst>
          </p:cNvPr>
          <p:cNvSpPr txBox="1">
            <a:spLocks/>
          </p:cNvSpPr>
          <p:nvPr/>
        </p:nvSpPr>
        <p:spPr>
          <a:xfrm>
            <a:off x="490965" y="2579544"/>
            <a:ext cx="8172112" cy="3513752"/>
          </a:xfrm>
          <a:prstGeom prst="rect">
            <a:avLst/>
          </a:prstGeom>
        </p:spPr>
        <p:txBody>
          <a:bodyPr>
            <a:normAutofit/>
          </a:bodyPr>
          <a:lstStyle>
            <a:lvl1pPr marL="228600" indent="-228600" algn="l" defTabSz="914400" rtl="0" eaLnBrk="1" latinLnBrk="0" hangingPunct="1">
              <a:lnSpc>
                <a:spcPct val="120000"/>
              </a:lnSpc>
              <a:spcBef>
                <a:spcPts val="1000"/>
              </a:spcBef>
              <a:buClr>
                <a:srgbClr val="2E34D1"/>
              </a:buClr>
              <a:buSzPct val="130000"/>
              <a:buFont typeface="System Font Regular"/>
              <a:buChar char="-"/>
              <a:defRPr sz="1560" kern="1200">
                <a:solidFill>
                  <a:schemeClr val="tx1"/>
                </a:solidFill>
                <a:latin typeface="Space Grotesk" pitchFamily="2" charset="77"/>
                <a:ea typeface="+mn-ea"/>
                <a:cs typeface="+mn-cs"/>
              </a:defRPr>
            </a:lvl1pPr>
            <a:lvl2pPr marL="685800" indent="-228600" algn="l" defTabSz="914400" rtl="0" eaLnBrk="1" latinLnBrk="0" hangingPunct="1">
              <a:lnSpc>
                <a:spcPct val="120000"/>
              </a:lnSpc>
              <a:spcBef>
                <a:spcPts val="500"/>
              </a:spcBef>
              <a:buClr>
                <a:srgbClr val="2E34D1"/>
              </a:buClr>
              <a:buSzPct val="130000"/>
              <a:buFont typeface="System Font Regular"/>
              <a:buChar char="-"/>
              <a:defRPr sz="1560" kern="1200">
                <a:solidFill>
                  <a:schemeClr val="tx1"/>
                </a:solidFill>
                <a:latin typeface="Space Grotesk" pitchFamily="2" charset="77"/>
                <a:ea typeface="+mn-ea"/>
                <a:cs typeface="+mn-cs"/>
              </a:defRPr>
            </a:lvl2pPr>
            <a:lvl3pPr marL="1143000" indent="-228600" algn="l" defTabSz="914400" rtl="0" eaLnBrk="1" latinLnBrk="0" hangingPunct="1">
              <a:lnSpc>
                <a:spcPct val="120000"/>
              </a:lnSpc>
              <a:spcBef>
                <a:spcPts val="500"/>
              </a:spcBef>
              <a:buClr>
                <a:srgbClr val="2E34D1"/>
              </a:buClr>
              <a:buSzPct val="130000"/>
              <a:buFont typeface="System Font Regular"/>
              <a:buChar char="-"/>
              <a:defRPr sz="1560" kern="1200">
                <a:solidFill>
                  <a:schemeClr val="tx1"/>
                </a:solidFill>
                <a:latin typeface="Space Grotesk" pitchFamily="2" charset="77"/>
                <a:ea typeface="+mn-ea"/>
                <a:cs typeface="+mn-cs"/>
              </a:defRPr>
            </a:lvl3pPr>
            <a:lvl4pPr marL="1600200" indent="-228600" algn="l" defTabSz="914400" rtl="0" eaLnBrk="1" latinLnBrk="0" hangingPunct="1">
              <a:lnSpc>
                <a:spcPct val="120000"/>
              </a:lnSpc>
              <a:spcBef>
                <a:spcPts val="500"/>
              </a:spcBef>
              <a:buClr>
                <a:srgbClr val="2E34D1"/>
              </a:buClr>
              <a:buSzPct val="130000"/>
              <a:buFont typeface="System Font Regular"/>
              <a:buChar char="-"/>
              <a:defRPr sz="1560" kern="1200">
                <a:solidFill>
                  <a:schemeClr val="tx1"/>
                </a:solidFill>
                <a:latin typeface="Space Grotesk" pitchFamily="2" charset="77"/>
                <a:ea typeface="+mn-ea"/>
                <a:cs typeface="+mn-cs"/>
              </a:defRPr>
            </a:lvl4pPr>
            <a:lvl5pPr marL="2057400" indent="-228600" algn="l" defTabSz="914400" rtl="0" eaLnBrk="1" latinLnBrk="0" hangingPunct="1">
              <a:lnSpc>
                <a:spcPct val="120000"/>
              </a:lnSpc>
              <a:spcBef>
                <a:spcPts val="500"/>
              </a:spcBef>
              <a:buClr>
                <a:srgbClr val="2E34D1"/>
              </a:buClr>
              <a:buSzPct val="130000"/>
              <a:buFont typeface="System Font Regular"/>
              <a:buChar char="-"/>
              <a:defRPr sz="1560" kern="1200">
                <a:solidFill>
                  <a:schemeClr val="tx1"/>
                </a:solidFill>
                <a:latin typeface="Space Grotes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t-LT" sz="1600" dirty="0">
                <a:latin typeface="Times New Roman" panose="02020603050405020304" pitchFamily="18" charset="0"/>
                <a:cs typeface="Times New Roman" panose="02020603050405020304" pitchFamily="18" charset="0"/>
              </a:rPr>
              <a:t>Vadovaujantis sveikatos apsaugos ministro 2018 m. balandžio 26 d. įsakymu Nr. V-657 „Dėl elektroninės sveikatos paslaugų ir bendradarbiavimo infrastruktūros informacinės sistemos naudojimo tvarkos aprašo patvirtinimo“ pakeitimo“, nuo 2018 m. birželio 1 d. duomenys, susiję su vaiko sveikatos pažymėjimu, visose asmens sveikatos priežiūros įstaigose privalo būti tvarkomi elektroniniu būdu. Elektroniniu būdu užpildytas ir pasirašytas vaiko sveikatos pažymėjimas patenka į Elektroninę sveikatos paslaugų ir bendradarbiavimo infrastruktūros informacinę sistemą, iš kurios yra perduodamas į </a:t>
            </a:r>
            <a:r>
              <a:rPr lang="lt-LT" sz="1600" b="1" dirty="0">
                <a:latin typeface="Times New Roman" panose="02020603050405020304" pitchFamily="18" charset="0"/>
                <a:cs typeface="Times New Roman" panose="02020603050405020304" pitchFamily="18" charset="0"/>
              </a:rPr>
              <a:t>Higienos instituto Vaikų sveikatos stebėsenos informacinę sistemą</a:t>
            </a:r>
            <a:r>
              <a:rPr lang="lt-LT" sz="1600" dirty="0">
                <a:latin typeface="Times New Roman" panose="02020603050405020304" pitchFamily="18" charset="0"/>
                <a:cs typeface="Times New Roman" panose="02020603050405020304" pitchFamily="18" charset="0"/>
              </a:rPr>
              <a:t> (VSS IS).  Su šia sistema dirba visuomenės sveikatos specialistai, vykdantys visuomenės sveikatos priežiūrą </a:t>
            </a:r>
            <a:r>
              <a:rPr lang="en-US" sz="1600" dirty="0">
                <a:latin typeface="Times New Roman" panose="02020603050405020304" pitchFamily="18" charset="0"/>
                <a:cs typeface="Times New Roman" panose="02020603050405020304" pitchFamily="18" charset="0"/>
              </a:rPr>
              <a:t>ugdymo </a:t>
            </a:r>
            <a:r>
              <a:rPr lang="lt-LT" sz="1600" dirty="0">
                <a:latin typeface="Times New Roman" panose="02020603050405020304" pitchFamily="18" charset="0"/>
                <a:cs typeface="Times New Roman" panose="02020603050405020304" pitchFamily="18" charset="0"/>
              </a:rPr>
              <a:t>į</a:t>
            </a:r>
            <a:r>
              <a:rPr lang="en-US" sz="1600" dirty="0" err="1">
                <a:latin typeface="Times New Roman" panose="02020603050405020304" pitchFamily="18" charset="0"/>
                <a:cs typeface="Times New Roman" panose="02020603050405020304" pitchFamily="18" charset="0"/>
              </a:rPr>
              <a:t>staigose</a:t>
            </a:r>
            <a:r>
              <a:rPr lang="en-US" sz="1600" dirty="0">
                <a:latin typeface="Times New Roman" panose="02020603050405020304" pitchFamily="18" charset="0"/>
                <a:cs typeface="Times New Roman" panose="02020603050405020304" pitchFamily="18" charset="0"/>
              </a:rPr>
              <a:t>.</a:t>
            </a:r>
            <a:endParaRPr lang="lt-LT" sz="1600" dirty="0">
              <a:latin typeface="Times New Roman" panose="02020603050405020304" pitchFamily="18" charset="0"/>
              <a:cs typeface="Times New Roman" panose="02020603050405020304" pitchFamily="18" charset="0"/>
            </a:endParaRPr>
          </a:p>
          <a:p>
            <a:pPr eaLnBrk="1" hangingPunct="1">
              <a:lnSpc>
                <a:spcPct val="150000"/>
              </a:lnSpc>
              <a:buFont typeface="Arial" charset="0"/>
              <a:buNone/>
            </a:pPr>
            <a:endParaRPr lang="lt-LT" altLang="lt-LT" sz="1500" dirty="0">
              <a:latin typeface="Times New Roman" pitchFamily="18" charset="0"/>
              <a:cs typeface="Times New Roman" pitchFamily="18" charset="0"/>
            </a:endParaRPr>
          </a:p>
          <a:p>
            <a:pPr marL="0" indent="0" algn="just">
              <a:buNone/>
            </a:pPr>
            <a:endParaRPr lang="lt-LT" sz="1050" dirty="0">
              <a:latin typeface="Times New Roman" panose="02020603050405020304" pitchFamily="18" charset="0"/>
              <a:cs typeface="Times New Roman" panose="02020603050405020304" pitchFamily="18" charset="0"/>
            </a:endParaRPr>
          </a:p>
          <a:p>
            <a:endParaRPr lang="en-US" sz="1050" dirty="0">
              <a:latin typeface="Montserrat Medium" pitchFamily="2" charset="0"/>
            </a:endParaRPr>
          </a:p>
        </p:txBody>
      </p:sp>
      <p:sp>
        <p:nvSpPr>
          <p:cNvPr id="14" name="Slide Number Placeholder 10">
            <a:extLst>
              <a:ext uri="{FF2B5EF4-FFF2-40B4-BE49-F238E27FC236}">
                <a16:creationId xmlns:a16="http://schemas.microsoft.com/office/drawing/2014/main" id="{50ED860B-69AA-A04B-B7AF-70501076FC6A}"/>
              </a:ext>
            </a:extLst>
          </p:cNvPr>
          <p:cNvSpPr txBox="1">
            <a:spLocks/>
          </p:cNvSpPr>
          <p:nvPr/>
        </p:nvSpPr>
        <p:spPr>
          <a:xfrm>
            <a:off x="8380476" y="5516387"/>
            <a:ext cx="35661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969381-6070-C14C-AC19-9F0CCB6EE0F1}" type="slidenum">
              <a:rPr lang="en-US" sz="1350">
                <a:solidFill>
                  <a:srgbClr val="F0A334"/>
                </a:solidFill>
              </a:rPr>
              <a:pPr/>
              <a:t>3</a:t>
            </a:fld>
            <a:endParaRPr lang="en-US" sz="1350" dirty="0">
              <a:solidFill>
                <a:srgbClr val="F0A334"/>
              </a:solidFill>
            </a:endParaRPr>
          </a:p>
        </p:txBody>
      </p:sp>
    </p:spTree>
    <p:extLst>
      <p:ext uri="{BB962C8B-B14F-4D97-AF65-F5344CB8AC3E}">
        <p14:creationId xmlns:p14="http://schemas.microsoft.com/office/powerpoint/2010/main" val="1861251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0C88D-4F7A-3084-105B-8529BA86A906}"/>
              </a:ext>
            </a:extLst>
          </p:cNvPr>
          <p:cNvSpPr>
            <a:spLocks noGrp="1"/>
          </p:cNvSpPr>
          <p:nvPr>
            <p:ph type="title"/>
          </p:nvPr>
        </p:nvSpPr>
        <p:spPr/>
        <p:txBody>
          <a:bodyPr>
            <a:normAutofit/>
          </a:bodyPr>
          <a:lstStyle/>
          <a:p>
            <a:pPr algn="ctr"/>
            <a:r>
              <a:rPr lang="lt-LT" sz="2400" b="1" dirty="0">
                <a:solidFill>
                  <a:schemeClr val="accent1">
                    <a:lumMod val="50000"/>
                  </a:schemeClr>
                </a:solidFill>
                <a:latin typeface="Times New Roman" panose="02020603050405020304" pitchFamily="18" charset="0"/>
                <a:cs typeface="Times New Roman" panose="02020603050405020304" pitchFamily="18" charset="0"/>
              </a:rPr>
              <a:t>Neringos savivaldybės ikimokyklinio ugdymo įstaigų ugdytinių, bendrojo lavinimo mokyklų moksleivių</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skai</a:t>
            </a:r>
            <a:r>
              <a:rPr lang="lt-LT" sz="2400" b="1" dirty="0">
                <a:solidFill>
                  <a:schemeClr val="accent1">
                    <a:lumMod val="50000"/>
                  </a:schemeClr>
                </a:solidFill>
                <a:latin typeface="Times New Roman" panose="02020603050405020304" pitchFamily="18" charset="0"/>
                <a:cs typeface="Times New Roman" panose="02020603050405020304" pitchFamily="18" charset="0"/>
              </a:rPr>
              <a:t>čius </a:t>
            </a:r>
            <a:r>
              <a:rPr lang="en-US" sz="2400" b="1" dirty="0">
                <a:solidFill>
                  <a:schemeClr val="accent1">
                    <a:lumMod val="50000"/>
                  </a:schemeClr>
                </a:solidFill>
                <a:latin typeface="Times New Roman" panose="02020603050405020304" pitchFamily="18" charset="0"/>
                <a:cs typeface="Times New Roman" panose="02020603050405020304" pitchFamily="18" charset="0"/>
              </a:rPr>
              <a:t>2022-2023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m.m.</a:t>
            </a:r>
            <a:endParaRPr lang="en-US" sz="2400" dirty="0">
              <a:solidFill>
                <a:schemeClr val="accent1">
                  <a:lumMod val="50000"/>
                </a:schemeClr>
              </a:solidFill>
            </a:endParaRPr>
          </a:p>
        </p:txBody>
      </p:sp>
      <p:sp>
        <p:nvSpPr>
          <p:cNvPr id="3" name="Content Placeholder 2">
            <a:extLst>
              <a:ext uri="{FF2B5EF4-FFF2-40B4-BE49-F238E27FC236}">
                <a16:creationId xmlns:a16="http://schemas.microsoft.com/office/drawing/2014/main" id="{C9CB82B0-D6F9-7939-FAA4-AEA1E08EA9E7}"/>
              </a:ext>
            </a:extLst>
          </p:cNvPr>
          <p:cNvSpPr>
            <a:spLocks noGrp="1"/>
          </p:cNvSpPr>
          <p:nvPr>
            <p:ph idx="1"/>
          </p:nvPr>
        </p:nvSpPr>
        <p:spPr>
          <a:xfrm>
            <a:off x="628650" y="2132855"/>
            <a:ext cx="7886700" cy="4044107"/>
          </a:xfrm>
        </p:spPr>
        <p:txBody>
          <a:bodyPr>
            <a:normAutofit/>
          </a:bodyPr>
          <a:lstStyle/>
          <a:p>
            <a:r>
              <a:rPr lang="en-US" sz="1800" dirty="0">
                <a:latin typeface="Times New Roman" panose="02020603050405020304" pitchFamily="18" charset="0"/>
                <a:cs typeface="Times New Roman" panose="02020603050405020304" pitchFamily="18" charset="0"/>
              </a:rPr>
              <a:t>Neringos </a:t>
            </a:r>
            <a:r>
              <a:rPr lang="en-US" sz="1800" dirty="0" err="1">
                <a:latin typeface="Times New Roman" panose="02020603050405020304" pitchFamily="18" charset="0"/>
                <a:cs typeface="Times New Roman" panose="02020603050405020304" pitchFamily="18" charset="0"/>
              </a:rPr>
              <a:t>gimnazi</a:t>
            </a:r>
            <a:r>
              <a:rPr lang="lt-LT" sz="1800" dirty="0">
                <a:latin typeface="Times New Roman" panose="02020603050405020304" pitchFamily="18" charset="0"/>
                <a:cs typeface="Times New Roman" panose="02020603050405020304" pitchFamily="18" charset="0"/>
              </a:rPr>
              <a:t>joje – </a:t>
            </a:r>
            <a:r>
              <a:rPr lang="en-US" sz="1800" dirty="0">
                <a:latin typeface="Times New Roman" panose="02020603050405020304" pitchFamily="18" charset="0"/>
                <a:cs typeface="Times New Roman" panose="02020603050405020304" pitchFamily="18" charset="0"/>
              </a:rPr>
              <a:t>149 </a:t>
            </a:r>
            <a:r>
              <a:rPr lang="lt-LT" sz="1800" dirty="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i</a:t>
            </a:r>
            <a:r>
              <a:rPr lang="lt-LT" sz="1800" dirty="0">
                <a:latin typeface="Times New Roman" panose="02020603050405020304" pitchFamily="18" charset="0"/>
                <a:cs typeface="Times New Roman" panose="02020603050405020304" pitchFamily="18" charset="0"/>
              </a:rPr>
              <a:t>š jų</a:t>
            </a:r>
            <a:r>
              <a:rPr lang="en-US" sz="1800" dirty="0">
                <a:latin typeface="Times New Roman" panose="02020603050405020304" pitchFamily="18" charset="0"/>
                <a:cs typeface="Times New Roman" panose="02020603050405020304" pitchFamily="18" charset="0"/>
              </a:rPr>
              <a:t> 27 </a:t>
            </a:r>
            <a:r>
              <a:rPr lang="lt-LT" sz="1800" dirty="0">
                <a:latin typeface="Times New Roman" panose="02020603050405020304" pitchFamily="18" charset="0"/>
                <a:cs typeface="Times New Roman" panose="02020603050405020304" pitchFamily="18" charset="0"/>
              </a:rPr>
              <a:t>UA)</a:t>
            </a:r>
            <a:endParaRPr lang="lt-LT" sz="1800" i="1"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Neringos gimnazijos </a:t>
            </a:r>
            <a:r>
              <a:rPr lang="en-US" sz="1800" dirty="0" err="1">
                <a:latin typeface="Times New Roman" panose="02020603050405020304" pitchFamily="18" charset="0"/>
                <a:cs typeface="Times New Roman" panose="02020603050405020304" pitchFamily="18" charset="0"/>
              </a:rPr>
              <a:t>Juodkrat</a:t>
            </a:r>
            <a:r>
              <a:rPr lang="lt-LT" sz="1800" dirty="0">
                <a:latin typeface="Times New Roman" panose="02020603050405020304" pitchFamily="18" charset="0"/>
                <a:cs typeface="Times New Roman" panose="02020603050405020304" pitchFamily="18" charset="0"/>
              </a:rPr>
              <a:t>ės skyriuje – </a:t>
            </a:r>
            <a:r>
              <a:rPr lang="en-US" sz="1800" dirty="0">
                <a:latin typeface="Times New Roman" panose="02020603050405020304" pitchFamily="18" charset="0"/>
                <a:cs typeface="Times New Roman" panose="02020603050405020304" pitchFamily="18" charset="0"/>
              </a:rPr>
              <a:t>21</a:t>
            </a:r>
            <a:r>
              <a:rPr lang="lt-LT" sz="1800" dirty="0">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07CFF478-FD82-C373-FDE1-B9D436CEB4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40" y="1523480"/>
            <a:ext cx="8969320" cy="334417"/>
          </a:xfrm>
          <a:prstGeom prst="rect">
            <a:avLst/>
          </a:prstGeom>
        </p:spPr>
      </p:pic>
    </p:spTree>
    <p:extLst>
      <p:ext uri="{BB962C8B-B14F-4D97-AF65-F5344CB8AC3E}">
        <p14:creationId xmlns:p14="http://schemas.microsoft.com/office/powerpoint/2010/main" val="1765383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0E31B9FF-9863-5C49-8E6A-EB977F53CA9E}"/>
              </a:ext>
            </a:extLst>
          </p:cNvPr>
          <p:cNvSpPr txBox="1">
            <a:spLocks/>
          </p:cNvSpPr>
          <p:nvPr/>
        </p:nvSpPr>
        <p:spPr>
          <a:xfrm>
            <a:off x="971600" y="2636912"/>
            <a:ext cx="7888986" cy="946880"/>
          </a:xfrm>
          <a:prstGeom prst="rect">
            <a:avLst/>
          </a:prstGeom>
        </p:spPr>
        <p:txBody>
          <a:bodyPr/>
          <a:lstStyle>
            <a:lvl1pPr algn="l" defTabSz="914400" rtl="0" eaLnBrk="1" latinLnBrk="0" hangingPunct="1">
              <a:lnSpc>
                <a:spcPct val="90000"/>
              </a:lnSpc>
              <a:spcBef>
                <a:spcPct val="0"/>
              </a:spcBef>
              <a:buNone/>
              <a:defRPr sz="5000" kern="1200" cap="all" baseline="0">
                <a:solidFill>
                  <a:srgbClr val="2E34D1"/>
                </a:solidFill>
                <a:latin typeface="Rando" pitchFamily="2" charset="77"/>
                <a:ea typeface="+mj-ea"/>
                <a:cs typeface="Rando" pitchFamily="2" charset="77"/>
              </a:defRPr>
            </a:lvl1pPr>
          </a:lstStyle>
          <a:p>
            <a:pPr algn="ctr"/>
            <a:r>
              <a:rPr lang="lt-LT" altLang="lt-LT" sz="3200" b="1" dirty="0">
                <a:solidFill>
                  <a:srgbClr val="002060"/>
                </a:solidFill>
                <a:latin typeface="Times New Roman" pitchFamily="18" charset="0"/>
                <a:cs typeface="Times New Roman" pitchFamily="18" charset="0"/>
              </a:rPr>
              <a:t>PROFILAKTINIŲ SVEIKATOS PATIKTŲ APŽVALG</a:t>
            </a:r>
            <a:r>
              <a:rPr lang="en-US" altLang="lt-LT" sz="3200" b="1" dirty="0">
                <a:solidFill>
                  <a:srgbClr val="002060"/>
                </a:solidFill>
                <a:latin typeface="Times New Roman" pitchFamily="18" charset="0"/>
                <a:cs typeface="Times New Roman" pitchFamily="18" charset="0"/>
              </a:rPr>
              <a:t>a</a:t>
            </a:r>
            <a:endParaRPr lang="lt-LT" altLang="lt-LT" sz="3200" b="1" dirty="0">
              <a:solidFill>
                <a:srgbClr val="002060"/>
              </a:solidFill>
              <a:latin typeface="Times New Roman" pitchFamily="18" charset="0"/>
              <a:cs typeface="Times New Roman" pitchFamily="18" charset="0"/>
            </a:endParaRPr>
          </a:p>
        </p:txBody>
      </p:sp>
      <p:sp>
        <p:nvSpPr>
          <p:cNvPr id="14" name="Slide Number Placeholder 10">
            <a:extLst>
              <a:ext uri="{FF2B5EF4-FFF2-40B4-BE49-F238E27FC236}">
                <a16:creationId xmlns:a16="http://schemas.microsoft.com/office/drawing/2014/main" id="{50ED860B-69AA-A04B-B7AF-70501076FC6A}"/>
              </a:ext>
            </a:extLst>
          </p:cNvPr>
          <p:cNvSpPr txBox="1">
            <a:spLocks/>
          </p:cNvSpPr>
          <p:nvPr/>
        </p:nvSpPr>
        <p:spPr>
          <a:xfrm>
            <a:off x="8380476" y="5516387"/>
            <a:ext cx="35661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969381-6070-C14C-AC19-9F0CCB6EE0F1}" type="slidenum">
              <a:rPr lang="en-US" sz="1350">
                <a:solidFill>
                  <a:srgbClr val="F0A334"/>
                </a:solidFill>
              </a:rPr>
              <a:pPr/>
              <a:t>5</a:t>
            </a:fld>
            <a:endParaRPr lang="en-US" sz="1350" dirty="0">
              <a:solidFill>
                <a:srgbClr val="F0A334"/>
              </a:solidFill>
            </a:endParaRPr>
          </a:p>
        </p:txBody>
      </p:sp>
    </p:spTree>
    <p:extLst>
      <p:ext uri="{BB962C8B-B14F-4D97-AF65-F5344CB8AC3E}">
        <p14:creationId xmlns:p14="http://schemas.microsoft.com/office/powerpoint/2010/main" val="2451121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Antraštė 9"/>
          <p:cNvSpPr>
            <a:spLocks noGrp="1"/>
          </p:cNvSpPr>
          <p:nvPr>
            <p:ph type="title"/>
          </p:nvPr>
        </p:nvSpPr>
        <p:spPr>
          <a:xfrm>
            <a:off x="395536" y="487213"/>
            <a:ext cx="8579296" cy="1143000"/>
          </a:xfrm>
        </p:spPr>
        <p:txBody>
          <a:bodyPr/>
          <a:lstStyle/>
          <a:p>
            <a:pPr algn="ctr" eaLnBrk="1" hangingPunct="1"/>
            <a:r>
              <a:rPr lang="en-US" altLang="lt-LT" sz="2400" b="1" dirty="0">
                <a:solidFill>
                  <a:srgbClr val="002060"/>
                </a:solidFill>
                <a:latin typeface="Times New Roman" pitchFamily="18" charset="0"/>
                <a:cs typeface="Times New Roman" pitchFamily="18" charset="0"/>
              </a:rPr>
              <a:t>Neringos </a:t>
            </a:r>
            <a:r>
              <a:rPr lang="en-US" altLang="lt-LT" sz="2400" b="1" dirty="0" err="1">
                <a:solidFill>
                  <a:srgbClr val="002060"/>
                </a:solidFill>
                <a:latin typeface="Times New Roman" pitchFamily="18" charset="0"/>
                <a:cs typeface="Times New Roman" pitchFamily="18" charset="0"/>
              </a:rPr>
              <a:t>gimnazij</a:t>
            </a:r>
            <a:r>
              <a:rPr lang="lt-LT" altLang="lt-LT" sz="2400" b="1" dirty="0">
                <a:solidFill>
                  <a:srgbClr val="002060"/>
                </a:solidFill>
                <a:latin typeface="Times New Roman" pitchFamily="18" charset="0"/>
                <a:cs typeface="Times New Roman" pitchFamily="18" charset="0"/>
              </a:rPr>
              <a:t>ą lankančių</a:t>
            </a:r>
            <a:r>
              <a:rPr lang="en-US" altLang="lt-LT" sz="2400" b="1" dirty="0">
                <a:solidFill>
                  <a:srgbClr val="002060"/>
                </a:solidFill>
                <a:latin typeface="Times New Roman" pitchFamily="18" charset="0"/>
                <a:cs typeface="Times New Roman" pitchFamily="18" charset="0"/>
              </a:rPr>
              <a:t> p</a:t>
            </a:r>
            <a:r>
              <a:rPr lang="lt-LT" altLang="lt-LT" sz="2400" b="1" dirty="0">
                <a:solidFill>
                  <a:srgbClr val="002060"/>
                </a:solidFill>
                <a:latin typeface="Times New Roman" pitchFamily="18" charset="0"/>
                <a:cs typeface="Times New Roman" pitchFamily="18" charset="0"/>
              </a:rPr>
              <a:t>asitikrinusiųjų ir nepasitikrinusiųjų sveikatą </a:t>
            </a:r>
            <a:r>
              <a:rPr lang="en-US" altLang="lt-LT" sz="2400" b="1" dirty="0" err="1">
                <a:solidFill>
                  <a:srgbClr val="002060"/>
                </a:solidFill>
                <a:latin typeface="Times New Roman" pitchFamily="18" charset="0"/>
                <a:cs typeface="Times New Roman" pitchFamily="18" charset="0"/>
              </a:rPr>
              <a:t>mok</a:t>
            </a:r>
            <a:r>
              <a:rPr lang="lt-LT" altLang="lt-LT" sz="2400" b="1" dirty="0">
                <a:solidFill>
                  <a:srgbClr val="002060"/>
                </a:solidFill>
                <a:latin typeface="Times New Roman" pitchFamily="18" charset="0"/>
                <a:cs typeface="Times New Roman" pitchFamily="18" charset="0"/>
              </a:rPr>
              <a:t>sleivių pokyčiai 20</a:t>
            </a:r>
            <a:r>
              <a:rPr lang="en-US" altLang="lt-LT" sz="2400" b="1" dirty="0">
                <a:solidFill>
                  <a:srgbClr val="002060"/>
                </a:solidFill>
                <a:latin typeface="Times New Roman" pitchFamily="18" charset="0"/>
                <a:cs typeface="Times New Roman" pitchFamily="18" charset="0"/>
              </a:rPr>
              <a:t>20</a:t>
            </a:r>
            <a:r>
              <a:rPr lang="lt-LT" altLang="lt-LT" sz="2400" b="1" dirty="0">
                <a:solidFill>
                  <a:srgbClr val="002060"/>
                </a:solidFill>
                <a:latin typeface="Times New Roman" pitchFamily="18" charset="0"/>
                <a:cs typeface="Times New Roman" pitchFamily="18" charset="0"/>
              </a:rPr>
              <a:t>-202</a:t>
            </a:r>
            <a:r>
              <a:rPr lang="en-US" altLang="lt-LT" sz="2400" b="1" dirty="0">
                <a:solidFill>
                  <a:srgbClr val="002060"/>
                </a:solidFill>
                <a:latin typeface="Times New Roman" pitchFamily="18" charset="0"/>
                <a:cs typeface="Times New Roman" pitchFamily="18" charset="0"/>
              </a:rPr>
              <a:t>3</a:t>
            </a:r>
            <a:r>
              <a:rPr lang="lt-LT" altLang="lt-LT" sz="2400" b="1" dirty="0">
                <a:solidFill>
                  <a:srgbClr val="002060"/>
                </a:solidFill>
                <a:latin typeface="Times New Roman" pitchFamily="18" charset="0"/>
                <a:cs typeface="Times New Roman" pitchFamily="18" charset="0"/>
              </a:rPr>
              <a:t> m. (</a:t>
            </a:r>
            <a:r>
              <a:rPr lang="lt-LT" altLang="lt-LT" sz="2400" b="1" dirty="0" err="1">
                <a:solidFill>
                  <a:srgbClr val="002060"/>
                </a:solidFill>
                <a:latin typeface="Times New Roman" pitchFamily="18" charset="0"/>
                <a:cs typeface="Times New Roman" pitchFamily="18" charset="0"/>
              </a:rPr>
              <a:t>proc</a:t>
            </a:r>
            <a:r>
              <a:rPr lang="lt-LT" altLang="lt-LT" sz="2400" b="1" dirty="0">
                <a:solidFill>
                  <a:srgbClr val="002060"/>
                </a:solidFill>
                <a:latin typeface="Times New Roman" pitchFamily="18" charset="0"/>
                <a:cs typeface="Times New Roman" pitchFamily="18" charset="0"/>
              </a:rPr>
              <a:t>.)</a:t>
            </a:r>
            <a:endParaRPr lang="en-US" altLang="lt-LT" sz="2400" dirty="0">
              <a:solidFill>
                <a:srgbClr val="002060"/>
              </a:solidFill>
            </a:endParaRPr>
          </a:p>
        </p:txBody>
      </p:sp>
      <p:graphicFrame>
        <p:nvGraphicFramePr>
          <p:cNvPr id="9" name="Turinio vietos rezervavimo ženklas 3"/>
          <p:cNvGraphicFramePr>
            <a:graphicFrameLocks noGrp="1"/>
          </p:cNvGraphicFramePr>
          <p:nvPr>
            <p:ph idx="1"/>
            <p:extLst>
              <p:ext uri="{D42A27DB-BD31-4B8C-83A1-F6EECF244321}">
                <p14:modId xmlns:p14="http://schemas.microsoft.com/office/powerpoint/2010/main" val="3366244642"/>
              </p:ext>
            </p:extLst>
          </p:nvPr>
        </p:nvGraphicFramePr>
        <p:xfrm>
          <a:off x="432736" y="148478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ubtitle 3">
            <a:extLst>
              <a:ext uri="{FF2B5EF4-FFF2-40B4-BE49-F238E27FC236}">
                <a16:creationId xmlns:a16="http://schemas.microsoft.com/office/drawing/2014/main" id="{C4010131-101D-7014-E4CE-05B1E6D5BAA0}"/>
              </a:ext>
            </a:extLst>
          </p:cNvPr>
          <p:cNvSpPr txBox="1">
            <a:spLocks/>
          </p:cNvSpPr>
          <p:nvPr/>
        </p:nvSpPr>
        <p:spPr>
          <a:xfrm>
            <a:off x="624442" y="6021923"/>
            <a:ext cx="8037894" cy="52731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altLang="lt-LT" sz="1600" b="1" dirty="0">
                <a:solidFill>
                  <a:srgbClr val="002060"/>
                </a:solidFill>
                <a:latin typeface="Times New Roman" panose="02020603050405020304" pitchFamily="18" charset="0"/>
                <a:cs typeface="Times New Roman" panose="02020603050405020304" pitchFamily="18" charset="0"/>
              </a:rPr>
              <a:t>* </a:t>
            </a:r>
            <a:r>
              <a:rPr lang="en-US" altLang="lt-LT" sz="1400" i="1" dirty="0" err="1">
                <a:solidFill>
                  <a:schemeClr val="accent1">
                    <a:lumMod val="50000"/>
                  </a:schemeClr>
                </a:solidFill>
                <a:latin typeface="Times New Roman" panose="02020603050405020304" pitchFamily="18" charset="0"/>
                <a:cs typeface="Times New Roman" panose="02020603050405020304" pitchFamily="18" charset="0"/>
              </a:rPr>
              <a:t>Mokiniai</a:t>
            </a:r>
            <a:r>
              <a:rPr lang="en-US" altLang="lt-LT" sz="1400"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lt-LT" sz="1400" i="1" dirty="0" err="1">
                <a:solidFill>
                  <a:schemeClr val="accent1">
                    <a:lumMod val="50000"/>
                  </a:schemeClr>
                </a:solidFill>
                <a:latin typeface="Times New Roman" panose="02020603050405020304" pitchFamily="18" charset="0"/>
                <a:cs typeface="Times New Roman" panose="02020603050405020304" pitchFamily="18" charset="0"/>
              </a:rPr>
              <a:t>atvyk</a:t>
            </a:r>
            <a:r>
              <a:rPr lang="lt-LT" altLang="lt-LT" sz="1400" i="1" dirty="0">
                <a:solidFill>
                  <a:schemeClr val="accent1">
                    <a:lumMod val="50000"/>
                  </a:schemeClr>
                </a:solidFill>
                <a:latin typeface="Times New Roman" panose="02020603050405020304" pitchFamily="18" charset="0"/>
                <a:cs typeface="Times New Roman" panose="02020603050405020304" pitchFamily="18" charset="0"/>
              </a:rPr>
              <a:t>ę iš UA turi popierines Vaiko sveikatos profilaktinės patikros pažymas, VSSIS sistemoje šių pažymų nėra, todėl fiksuojama, kad mokiniai nepasitikrino sveikatos. </a:t>
            </a:r>
          </a:p>
        </p:txBody>
      </p:sp>
      <p:sp>
        <p:nvSpPr>
          <p:cNvPr id="5" name="Subtitle 3">
            <a:extLst>
              <a:ext uri="{FF2B5EF4-FFF2-40B4-BE49-F238E27FC236}">
                <a16:creationId xmlns:a16="http://schemas.microsoft.com/office/drawing/2014/main" id="{3B79CCE5-F58A-CCC7-34D8-BA705DA4410A}"/>
              </a:ext>
            </a:extLst>
          </p:cNvPr>
          <p:cNvSpPr txBox="1">
            <a:spLocks/>
          </p:cNvSpPr>
          <p:nvPr/>
        </p:nvSpPr>
        <p:spPr>
          <a:xfrm>
            <a:off x="4427984" y="1988840"/>
            <a:ext cx="1125126" cy="52731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altLang="lt-LT" sz="1600" b="1" dirty="0">
                <a:solidFill>
                  <a:srgbClr val="002060"/>
                </a:solidFill>
                <a:latin typeface="Times New Roman" panose="02020603050405020304" pitchFamily="18" charset="0"/>
                <a:cs typeface="Times New Roman" panose="02020603050405020304" pitchFamily="18" charset="0"/>
              </a:rPr>
              <a:t>* </a:t>
            </a:r>
            <a:endParaRPr lang="lt-LT" altLang="lt-LT" sz="1400" i="1" dirty="0">
              <a:solidFill>
                <a:schemeClr val="accent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Antraštė 9"/>
          <p:cNvSpPr>
            <a:spLocks noGrp="1"/>
          </p:cNvSpPr>
          <p:nvPr>
            <p:ph type="title"/>
          </p:nvPr>
        </p:nvSpPr>
        <p:spPr>
          <a:xfrm>
            <a:off x="251520" y="661343"/>
            <a:ext cx="8856984" cy="1143000"/>
          </a:xfrm>
        </p:spPr>
        <p:txBody>
          <a:bodyPr/>
          <a:lstStyle/>
          <a:p>
            <a:pPr algn="ctr" eaLnBrk="1" hangingPunct="1"/>
            <a:r>
              <a:rPr lang="lt-LT" altLang="lt-LT" sz="2400" b="1" dirty="0">
                <a:solidFill>
                  <a:srgbClr val="002060"/>
                </a:solidFill>
                <a:latin typeface="Times New Roman" pitchFamily="18" charset="0"/>
                <a:cs typeface="Times New Roman" pitchFamily="18" charset="0"/>
              </a:rPr>
              <a:t>Neringos gimnazijos Juodkrantės skyriaus pasitikrinusiųjų ir nepasitikrinusiųjų sveikatą ugdytinių pokyčiai 20</a:t>
            </a:r>
            <a:r>
              <a:rPr lang="en-US" altLang="lt-LT" sz="2400" b="1" dirty="0">
                <a:solidFill>
                  <a:srgbClr val="002060"/>
                </a:solidFill>
                <a:latin typeface="Times New Roman" pitchFamily="18" charset="0"/>
                <a:cs typeface="Times New Roman" pitchFamily="18" charset="0"/>
              </a:rPr>
              <a:t>20</a:t>
            </a:r>
            <a:r>
              <a:rPr lang="lt-LT" altLang="lt-LT" sz="2400" b="1" dirty="0">
                <a:solidFill>
                  <a:srgbClr val="002060"/>
                </a:solidFill>
                <a:latin typeface="Times New Roman" pitchFamily="18" charset="0"/>
                <a:cs typeface="Times New Roman" pitchFamily="18" charset="0"/>
              </a:rPr>
              <a:t>-202</a:t>
            </a:r>
            <a:r>
              <a:rPr lang="en-US" altLang="lt-LT" sz="2400" b="1" dirty="0">
                <a:solidFill>
                  <a:srgbClr val="002060"/>
                </a:solidFill>
                <a:latin typeface="Times New Roman" pitchFamily="18" charset="0"/>
                <a:cs typeface="Times New Roman" pitchFamily="18" charset="0"/>
              </a:rPr>
              <a:t>3</a:t>
            </a:r>
            <a:r>
              <a:rPr lang="lt-LT" altLang="lt-LT" sz="2400" b="1" dirty="0">
                <a:solidFill>
                  <a:srgbClr val="002060"/>
                </a:solidFill>
                <a:latin typeface="Times New Roman" pitchFamily="18" charset="0"/>
                <a:cs typeface="Times New Roman" pitchFamily="18" charset="0"/>
              </a:rPr>
              <a:t> m. (</a:t>
            </a:r>
            <a:r>
              <a:rPr lang="lt-LT" altLang="lt-LT" sz="2400" b="1" dirty="0" err="1">
                <a:solidFill>
                  <a:srgbClr val="002060"/>
                </a:solidFill>
                <a:latin typeface="Times New Roman" pitchFamily="18" charset="0"/>
                <a:cs typeface="Times New Roman" pitchFamily="18" charset="0"/>
              </a:rPr>
              <a:t>proc</a:t>
            </a:r>
            <a:r>
              <a:rPr lang="lt-LT" altLang="lt-LT" sz="2400" b="1" dirty="0">
                <a:solidFill>
                  <a:srgbClr val="002060"/>
                </a:solidFill>
                <a:latin typeface="Times New Roman" pitchFamily="18" charset="0"/>
                <a:cs typeface="Times New Roman" pitchFamily="18" charset="0"/>
              </a:rPr>
              <a:t>.)</a:t>
            </a:r>
            <a:endParaRPr lang="en-US" altLang="lt-LT" sz="2400" dirty="0">
              <a:solidFill>
                <a:srgbClr val="002060"/>
              </a:solidFill>
            </a:endParaRPr>
          </a:p>
        </p:txBody>
      </p:sp>
      <p:graphicFrame>
        <p:nvGraphicFramePr>
          <p:cNvPr id="9" name="Turinio vietos rezervavimo ženklas 3"/>
          <p:cNvGraphicFramePr>
            <a:graphicFrameLocks noGrp="1"/>
          </p:cNvGraphicFramePr>
          <p:nvPr>
            <p:ph idx="1"/>
            <p:extLst>
              <p:ext uri="{D42A27DB-BD31-4B8C-83A1-F6EECF244321}">
                <p14:modId xmlns:p14="http://schemas.microsoft.com/office/powerpoint/2010/main" val="3135070025"/>
              </p:ext>
            </p:extLst>
          </p:nvPr>
        </p:nvGraphicFramePr>
        <p:xfrm>
          <a:off x="395536" y="1844824"/>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5900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itle 8"/>
          <p:cNvSpPr>
            <a:spLocks noGrp="1"/>
          </p:cNvSpPr>
          <p:nvPr>
            <p:ph type="ctrTitle"/>
          </p:nvPr>
        </p:nvSpPr>
        <p:spPr>
          <a:xfrm>
            <a:off x="285750" y="606213"/>
            <a:ext cx="8572500" cy="986174"/>
          </a:xfrm>
        </p:spPr>
        <p:txBody>
          <a:bodyPr>
            <a:noAutofit/>
          </a:bodyPr>
          <a:lstStyle/>
          <a:p>
            <a:r>
              <a:rPr lang="lt-LT" altLang="lt-LT" sz="2400" b="1" dirty="0">
                <a:solidFill>
                  <a:srgbClr val="002060"/>
                </a:solidFill>
                <a:latin typeface="Times New Roman" pitchFamily="18" charset="0"/>
                <a:ea typeface="Segoe UI Symbol" pitchFamily="34" charset="0"/>
                <a:cs typeface="Times New Roman" pitchFamily="18" charset="0"/>
              </a:rPr>
              <a:t>Neringos gimnaziją lankančių moksleivių b</a:t>
            </a:r>
            <a:r>
              <a:rPr lang="en-US" altLang="lt-LT" sz="2400" b="1" dirty="0" err="1">
                <a:solidFill>
                  <a:srgbClr val="002060"/>
                </a:solidFill>
                <a:latin typeface="Times New Roman" pitchFamily="18" charset="0"/>
                <a:ea typeface="Segoe UI Symbol" pitchFamily="34" charset="0"/>
                <a:cs typeface="Times New Roman" pitchFamily="18" charset="0"/>
              </a:rPr>
              <a:t>endrosios</a:t>
            </a:r>
            <a:r>
              <a:rPr lang="en-US" altLang="lt-LT" sz="2400" b="1" dirty="0">
                <a:solidFill>
                  <a:srgbClr val="002060"/>
                </a:solidFill>
                <a:latin typeface="Times New Roman" pitchFamily="18" charset="0"/>
                <a:ea typeface="Segoe UI Symbol" pitchFamily="34" charset="0"/>
                <a:cs typeface="Times New Roman" pitchFamily="18" charset="0"/>
              </a:rPr>
              <a:t> ir specialiosios rekomendacijos, </a:t>
            </a:r>
            <a:r>
              <a:rPr lang="en-US" altLang="lt-LT" sz="2400" b="1" dirty="0" err="1">
                <a:solidFill>
                  <a:srgbClr val="002060"/>
                </a:solidFill>
                <a:latin typeface="Times New Roman" pitchFamily="18" charset="0"/>
                <a:ea typeface="Segoe UI Symbol" pitchFamily="34" charset="0"/>
                <a:cs typeface="Times New Roman" pitchFamily="18" charset="0"/>
              </a:rPr>
              <a:t>pritaikytas</a:t>
            </a:r>
            <a:r>
              <a:rPr lang="en-US" altLang="lt-LT" sz="2400" b="1" dirty="0">
                <a:solidFill>
                  <a:srgbClr val="002060"/>
                </a:solidFill>
                <a:latin typeface="Times New Roman" pitchFamily="18" charset="0"/>
                <a:ea typeface="Segoe UI Symbol" pitchFamily="34" charset="0"/>
                <a:cs typeface="Times New Roman" pitchFamily="18" charset="0"/>
              </a:rPr>
              <a:t> </a:t>
            </a:r>
            <a:r>
              <a:rPr lang="en-US" altLang="lt-LT" sz="2400" b="1" dirty="0" err="1">
                <a:solidFill>
                  <a:srgbClr val="002060"/>
                </a:solidFill>
                <a:latin typeface="Times New Roman" pitchFamily="18" charset="0"/>
                <a:ea typeface="Segoe UI Symbol" pitchFamily="34" charset="0"/>
                <a:cs typeface="Times New Roman" pitchFamily="18" charset="0"/>
              </a:rPr>
              <a:t>maitinimas</a:t>
            </a:r>
            <a:r>
              <a:rPr lang="en-US" altLang="lt-LT" sz="2400" b="1" dirty="0">
                <a:solidFill>
                  <a:srgbClr val="002060"/>
                </a:solidFill>
                <a:latin typeface="Times New Roman" pitchFamily="18" charset="0"/>
                <a:ea typeface="Segoe UI Symbol" pitchFamily="34" charset="0"/>
                <a:cs typeface="Times New Roman" pitchFamily="18" charset="0"/>
              </a:rPr>
              <a:t> </a:t>
            </a:r>
            <a:br>
              <a:rPr lang="en-US" altLang="lt-LT" sz="2400" b="1" dirty="0">
                <a:solidFill>
                  <a:srgbClr val="002060"/>
                </a:solidFill>
                <a:latin typeface="Times New Roman" pitchFamily="18" charset="0"/>
                <a:ea typeface="Segoe UI Symbol" pitchFamily="34" charset="0"/>
                <a:cs typeface="Times New Roman" pitchFamily="18" charset="0"/>
              </a:rPr>
            </a:br>
            <a:r>
              <a:rPr lang="en-US" altLang="lt-LT" sz="2400" b="1" dirty="0">
                <a:solidFill>
                  <a:srgbClr val="002060"/>
                </a:solidFill>
                <a:latin typeface="Times New Roman" pitchFamily="18" charset="0"/>
                <a:ea typeface="Segoe UI Symbol" pitchFamily="34" charset="0"/>
                <a:cs typeface="Times New Roman" pitchFamily="18" charset="0"/>
              </a:rPr>
              <a:t>2021-2023 m.</a:t>
            </a:r>
            <a:endParaRPr lang="lt-LT" altLang="lt-LT" sz="2400" b="1" dirty="0">
              <a:solidFill>
                <a:srgbClr val="002060"/>
              </a:solidFill>
              <a:latin typeface="Times New Roman" pitchFamily="18" charset="0"/>
              <a:ea typeface="Segoe UI Symbol" pitchFamily="34" charset="0"/>
              <a:cs typeface="Times New Roman" pitchFamily="18" charset="0"/>
            </a:endParaRPr>
          </a:p>
        </p:txBody>
      </p:sp>
      <p:sp>
        <p:nvSpPr>
          <p:cNvPr id="8200" name="Content Placeholder 11"/>
          <p:cNvSpPr>
            <a:spLocks noGrp="1"/>
          </p:cNvSpPr>
          <p:nvPr>
            <p:ph type="subTitle" idx="1"/>
          </p:nvPr>
        </p:nvSpPr>
        <p:spPr/>
        <p:txBody>
          <a:bodyPr/>
          <a:lstStyle/>
          <a:p>
            <a:pPr>
              <a:defRPr/>
            </a:pPr>
            <a:endParaRPr lang="lt-LT" dirty="0">
              <a:latin typeface="Times New Roman" pitchFamily="18" charset="0"/>
              <a:cs typeface="Times New Roman" pitchFamily="18" charset="0"/>
            </a:endParaRPr>
          </a:p>
          <a:p>
            <a:pPr>
              <a:defRPr/>
            </a:pPr>
            <a:endParaRPr lang="lt-LT" dirty="0">
              <a:latin typeface="Times New Roman" pitchFamily="18" charset="0"/>
              <a:cs typeface="Times New Roman" pitchFamily="18" charset="0"/>
            </a:endParaRPr>
          </a:p>
        </p:txBody>
      </p:sp>
      <p:graphicFrame>
        <p:nvGraphicFramePr>
          <p:cNvPr id="9" name="Turinio vietos rezervavimo ženklas 5">
            <a:extLst>
              <a:ext uri="{FF2B5EF4-FFF2-40B4-BE49-F238E27FC236}">
                <a16:creationId xmlns:a16="http://schemas.microsoft.com/office/drawing/2014/main" id="{0105C680-10FD-4B26-BBE1-6B938A6C31AE}"/>
              </a:ext>
            </a:extLst>
          </p:cNvPr>
          <p:cNvGraphicFramePr>
            <a:graphicFrameLocks/>
          </p:cNvGraphicFramePr>
          <p:nvPr>
            <p:extLst>
              <p:ext uri="{D42A27DB-BD31-4B8C-83A1-F6EECF244321}">
                <p14:modId xmlns:p14="http://schemas.microsoft.com/office/powerpoint/2010/main" val="1494939675"/>
              </p:ext>
            </p:extLst>
          </p:nvPr>
        </p:nvGraphicFramePr>
        <p:xfrm>
          <a:off x="1232228" y="2055151"/>
          <a:ext cx="6544766" cy="40408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1285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itle 8"/>
          <p:cNvSpPr>
            <a:spLocks noGrp="1"/>
          </p:cNvSpPr>
          <p:nvPr>
            <p:ph type="ctrTitle"/>
          </p:nvPr>
        </p:nvSpPr>
        <p:spPr>
          <a:xfrm>
            <a:off x="285750" y="723864"/>
            <a:ext cx="8572500" cy="986174"/>
          </a:xfrm>
        </p:spPr>
        <p:txBody>
          <a:bodyPr>
            <a:noAutofit/>
          </a:bodyPr>
          <a:lstStyle/>
          <a:p>
            <a:r>
              <a:rPr lang="lt-LT" altLang="lt-LT" sz="2400" b="1" dirty="0">
                <a:solidFill>
                  <a:srgbClr val="002060"/>
                </a:solidFill>
                <a:latin typeface="Times New Roman" pitchFamily="18" charset="0"/>
                <a:ea typeface="Segoe UI Symbol" pitchFamily="34" charset="0"/>
                <a:cs typeface="Times New Roman" pitchFamily="18" charset="0"/>
              </a:rPr>
              <a:t>Neringos gimnazijos Juodkrantės skyrių lankančių ugdytinių b</a:t>
            </a:r>
            <a:r>
              <a:rPr lang="en-US" altLang="lt-LT" sz="2400" b="1" dirty="0" err="1">
                <a:solidFill>
                  <a:srgbClr val="002060"/>
                </a:solidFill>
                <a:latin typeface="Times New Roman" pitchFamily="18" charset="0"/>
                <a:ea typeface="Segoe UI Symbol" pitchFamily="34" charset="0"/>
                <a:cs typeface="Times New Roman" pitchFamily="18" charset="0"/>
              </a:rPr>
              <a:t>endrosios</a:t>
            </a:r>
            <a:r>
              <a:rPr lang="en-US" altLang="lt-LT" sz="2400" b="1" dirty="0">
                <a:solidFill>
                  <a:srgbClr val="002060"/>
                </a:solidFill>
                <a:latin typeface="Times New Roman" pitchFamily="18" charset="0"/>
                <a:ea typeface="Segoe UI Symbol" pitchFamily="34" charset="0"/>
                <a:cs typeface="Times New Roman" pitchFamily="18" charset="0"/>
              </a:rPr>
              <a:t> ir specialiosios rekomendacijos, </a:t>
            </a:r>
            <a:r>
              <a:rPr lang="en-US" altLang="lt-LT" sz="2400" b="1" dirty="0" err="1">
                <a:solidFill>
                  <a:srgbClr val="002060"/>
                </a:solidFill>
                <a:latin typeface="Times New Roman" pitchFamily="18" charset="0"/>
                <a:ea typeface="Segoe UI Symbol" pitchFamily="34" charset="0"/>
                <a:cs typeface="Times New Roman" pitchFamily="18" charset="0"/>
              </a:rPr>
              <a:t>pritaikytas</a:t>
            </a:r>
            <a:r>
              <a:rPr lang="en-US" altLang="lt-LT" sz="2400" b="1" dirty="0">
                <a:solidFill>
                  <a:srgbClr val="002060"/>
                </a:solidFill>
                <a:latin typeface="Times New Roman" pitchFamily="18" charset="0"/>
                <a:ea typeface="Segoe UI Symbol" pitchFamily="34" charset="0"/>
                <a:cs typeface="Times New Roman" pitchFamily="18" charset="0"/>
              </a:rPr>
              <a:t> </a:t>
            </a:r>
            <a:r>
              <a:rPr lang="en-US" altLang="lt-LT" sz="2400" b="1" dirty="0" err="1">
                <a:solidFill>
                  <a:srgbClr val="002060"/>
                </a:solidFill>
                <a:latin typeface="Times New Roman" pitchFamily="18" charset="0"/>
                <a:ea typeface="Segoe UI Symbol" pitchFamily="34" charset="0"/>
                <a:cs typeface="Times New Roman" pitchFamily="18" charset="0"/>
              </a:rPr>
              <a:t>maitinimas</a:t>
            </a:r>
            <a:r>
              <a:rPr lang="en-US" altLang="lt-LT" sz="2400" b="1" dirty="0">
                <a:solidFill>
                  <a:srgbClr val="002060"/>
                </a:solidFill>
                <a:latin typeface="Times New Roman" pitchFamily="18" charset="0"/>
                <a:ea typeface="Segoe UI Symbol" pitchFamily="34" charset="0"/>
                <a:cs typeface="Times New Roman" pitchFamily="18" charset="0"/>
              </a:rPr>
              <a:t> </a:t>
            </a:r>
            <a:r>
              <a:rPr lang="lt-LT" altLang="lt-LT" sz="2400" b="1" dirty="0">
                <a:solidFill>
                  <a:srgbClr val="002060"/>
                </a:solidFill>
                <a:latin typeface="Times New Roman" pitchFamily="18" charset="0"/>
                <a:cs typeface="Times New Roman" pitchFamily="18" charset="0"/>
              </a:rPr>
              <a:t>20</a:t>
            </a:r>
            <a:r>
              <a:rPr lang="en-US" altLang="lt-LT" sz="2400" b="1" dirty="0">
                <a:solidFill>
                  <a:srgbClr val="002060"/>
                </a:solidFill>
                <a:latin typeface="Times New Roman" pitchFamily="18" charset="0"/>
                <a:cs typeface="Times New Roman" pitchFamily="18" charset="0"/>
              </a:rPr>
              <a:t>22/</a:t>
            </a:r>
            <a:r>
              <a:rPr lang="lt-LT" altLang="lt-LT" sz="2400" b="1" dirty="0">
                <a:solidFill>
                  <a:srgbClr val="002060"/>
                </a:solidFill>
                <a:latin typeface="Times New Roman" pitchFamily="18" charset="0"/>
                <a:cs typeface="Times New Roman" pitchFamily="18" charset="0"/>
              </a:rPr>
              <a:t>202</a:t>
            </a:r>
            <a:r>
              <a:rPr lang="en-US" altLang="lt-LT" sz="2400" b="1" dirty="0">
                <a:solidFill>
                  <a:srgbClr val="002060"/>
                </a:solidFill>
                <a:latin typeface="Times New Roman" pitchFamily="18" charset="0"/>
                <a:cs typeface="Times New Roman" pitchFamily="18" charset="0"/>
              </a:rPr>
              <a:t>3</a:t>
            </a:r>
            <a:r>
              <a:rPr lang="lt-LT" altLang="lt-LT" sz="2400" b="1" dirty="0">
                <a:solidFill>
                  <a:srgbClr val="002060"/>
                </a:solidFill>
                <a:latin typeface="Times New Roman" pitchFamily="18" charset="0"/>
                <a:cs typeface="Times New Roman" pitchFamily="18" charset="0"/>
              </a:rPr>
              <a:t> m.m.</a:t>
            </a:r>
            <a:endParaRPr lang="lt-LT" altLang="lt-LT" sz="2400" b="1" dirty="0">
              <a:solidFill>
                <a:srgbClr val="002060"/>
              </a:solidFill>
              <a:latin typeface="Times New Roman" pitchFamily="18" charset="0"/>
              <a:ea typeface="Segoe UI Symbol" pitchFamily="34" charset="0"/>
              <a:cs typeface="Times New Roman" pitchFamily="18" charset="0"/>
            </a:endParaRPr>
          </a:p>
        </p:txBody>
      </p:sp>
      <p:sp>
        <p:nvSpPr>
          <p:cNvPr id="8200" name="Content Placeholder 11"/>
          <p:cNvSpPr>
            <a:spLocks noGrp="1"/>
          </p:cNvSpPr>
          <p:nvPr>
            <p:ph type="subTitle" idx="1"/>
          </p:nvPr>
        </p:nvSpPr>
        <p:spPr/>
        <p:txBody>
          <a:bodyPr/>
          <a:lstStyle/>
          <a:p>
            <a:pPr>
              <a:defRPr/>
            </a:pPr>
            <a:endParaRPr lang="lt-LT" dirty="0">
              <a:latin typeface="Times New Roman" pitchFamily="18" charset="0"/>
              <a:cs typeface="Times New Roman" pitchFamily="18" charset="0"/>
            </a:endParaRPr>
          </a:p>
          <a:p>
            <a:pPr>
              <a:defRPr/>
            </a:pPr>
            <a:endParaRPr lang="lt-LT" dirty="0">
              <a:latin typeface="Times New Roman" pitchFamily="18" charset="0"/>
              <a:cs typeface="Times New Roman" pitchFamily="18" charset="0"/>
            </a:endParaRPr>
          </a:p>
        </p:txBody>
      </p:sp>
      <p:graphicFrame>
        <p:nvGraphicFramePr>
          <p:cNvPr id="9" name="Turinio vietos rezervavimo ženklas 5">
            <a:extLst>
              <a:ext uri="{FF2B5EF4-FFF2-40B4-BE49-F238E27FC236}">
                <a16:creationId xmlns:a16="http://schemas.microsoft.com/office/drawing/2014/main" id="{0105C680-10FD-4B26-BBE1-6B938A6C31AE}"/>
              </a:ext>
            </a:extLst>
          </p:cNvPr>
          <p:cNvGraphicFramePr>
            <a:graphicFrameLocks/>
          </p:cNvGraphicFramePr>
          <p:nvPr>
            <p:extLst>
              <p:ext uri="{D42A27DB-BD31-4B8C-83A1-F6EECF244321}">
                <p14:modId xmlns:p14="http://schemas.microsoft.com/office/powerpoint/2010/main" val="3786639091"/>
              </p:ext>
            </p:extLst>
          </p:nvPr>
        </p:nvGraphicFramePr>
        <p:xfrm>
          <a:off x="1232228" y="2055151"/>
          <a:ext cx="6544766" cy="40408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3925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5761</TotalTime>
  <Words>1036</Words>
  <Application>Microsoft Office PowerPoint</Application>
  <PresentationFormat>On-screen Show (4:3)</PresentationFormat>
  <Paragraphs>86</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Calibri Light</vt:lpstr>
      <vt:lpstr>Montserrat Medium</vt:lpstr>
      <vt:lpstr>Rando</vt:lpstr>
      <vt:lpstr>System Font Regular</vt:lpstr>
      <vt:lpstr>Space Grotesk Medium</vt:lpstr>
      <vt:lpstr>Times New Roman</vt:lpstr>
      <vt:lpstr>Office Theme</vt:lpstr>
      <vt:lpstr>PowerPoint Presentation</vt:lpstr>
      <vt:lpstr>PowerPoint Presentation</vt:lpstr>
      <vt:lpstr>PowerPoint Presentation</vt:lpstr>
      <vt:lpstr>Neringos savivaldybės ikimokyklinio ugdymo įstaigų ugdytinių, bendrojo lavinimo mokyklų moksleivių skaičius 2022-2023  m.m.</vt:lpstr>
      <vt:lpstr>PowerPoint Presentation</vt:lpstr>
      <vt:lpstr>Neringos gimnaziją lankančių pasitikrinusiųjų ir nepasitikrinusiųjų sveikatą moksleivių pokyčiai 2020-2023 m. (proc.)</vt:lpstr>
      <vt:lpstr>Neringos gimnazijos Juodkrantės skyriaus pasitikrinusiųjų ir nepasitikrinusiųjų sveikatą ugdytinių pokyčiai 2020-2023 m. (proc.)</vt:lpstr>
      <vt:lpstr>Neringos gimnaziją lankančių moksleivių bendrosios ir specialiosios rekomendacijos, pritaikytas maitinimas  2021-2023 m.</vt:lpstr>
      <vt:lpstr>Neringos gimnazijos Juodkrantės skyrių lankančių ugdytinių bendrosios ir specialiosios rekomendacijos, pritaikytas maitinimas 2022/2023 m.m.</vt:lpstr>
      <vt:lpstr>Kūno masės indeksas  (toliau – KMI)</vt:lpstr>
      <vt:lpstr>Neringos gimnazijos moksleivių pasiskirstymas pagal KMI,  2020-2023 m. (proc.)</vt:lpstr>
      <vt:lpstr>Neringos gimnazijos Juodkrantės skyriaus ugdytinių pasiskirstymas pagal KMI,  2020-2023 m. (proc.)</vt:lpstr>
      <vt:lpstr>Fizinio lavinimo grupės</vt:lpstr>
      <vt:lpstr>Neringos gimnazijos moksleivių pasiskirstymas pagal fizinio ugdymo grupes  2020-2023 m. (proc.)</vt:lpstr>
      <vt:lpstr>Neringos gimnazijos Juodkrantės skyriaus ugdytinių pasiskirstymas pagal fizinio ugdymo grupes  2020-2023 m. (proc.)</vt:lpstr>
      <vt:lpstr>Dantų būklė</vt:lpstr>
      <vt:lpstr>Neringos gimnazijos moksleivių dantų ėduonies intensyvumo (kpi+KPI) indeksas  2021/2023 m.m.</vt:lpstr>
      <vt:lpstr>Neringos gimnazijos Juodkrantės skyriaus ugdytinių dantų ėduonies intensyvumo (kpi+KPI) indeksas  2021/2023 m.m.</vt:lpstr>
      <vt:lpstr> Apibendrinimas(1) </vt:lpstr>
      <vt:lpstr> Apibendrinimas(2) </vt:lpstr>
      <vt:lpstr> Rekomendacijos </vt:lpstr>
      <vt:lpstr> AČIŪ UŽ DĖMESĮ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Skaidrė 1</dc:title>
  <dc:creator>.</dc:creator>
  <cp:lastModifiedBy>Sveikatos Biuras</cp:lastModifiedBy>
  <cp:revision>642</cp:revision>
  <cp:lastPrinted>2016-02-24T09:08:25Z</cp:lastPrinted>
  <dcterms:created xsi:type="dcterms:W3CDTF">2011-12-01T08:20:02Z</dcterms:created>
  <dcterms:modified xsi:type="dcterms:W3CDTF">2023-02-01T13:11:35Z</dcterms:modified>
</cp:coreProperties>
</file>